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8"/>
  </p:notesMasterIdLst>
  <p:sldIdLst>
    <p:sldId id="454" r:id="rId2"/>
    <p:sldId id="455" r:id="rId3"/>
    <p:sldId id="452" r:id="rId4"/>
    <p:sldId id="453" r:id="rId5"/>
    <p:sldId id="457" r:id="rId6"/>
    <p:sldId id="476" r:id="rId7"/>
    <p:sldId id="458" r:id="rId8"/>
    <p:sldId id="460" r:id="rId9"/>
    <p:sldId id="470" r:id="rId10"/>
    <p:sldId id="471" r:id="rId11"/>
    <p:sldId id="477" r:id="rId12"/>
    <p:sldId id="478" r:id="rId13"/>
    <p:sldId id="479" r:id="rId14"/>
    <p:sldId id="480" r:id="rId15"/>
    <p:sldId id="464" r:id="rId16"/>
    <p:sldId id="462" r:id="rId17"/>
    <p:sldId id="465" r:id="rId18"/>
    <p:sldId id="466" r:id="rId19"/>
    <p:sldId id="467" r:id="rId20"/>
    <p:sldId id="468" r:id="rId21"/>
    <p:sldId id="463" r:id="rId22"/>
    <p:sldId id="469" r:id="rId23"/>
    <p:sldId id="473" r:id="rId24"/>
    <p:sldId id="459" r:id="rId25"/>
    <p:sldId id="483" r:id="rId26"/>
    <p:sldId id="484" r:id="rId27"/>
    <p:sldId id="472" r:id="rId28"/>
    <p:sldId id="485" r:id="rId29"/>
    <p:sldId id="486" r:id="rId30"/>
    <p:sldId id="490" r:id="rId31"/>
    <p:sldId id="487" r:id="rId32"/>
    <p:sldId id="489" r:id="rId33"/>
    <p:sldId id="492" r:id="rId34"/>
    <p:sldId id="488" r:id="rId35"/>
    <p:sldId id="491" r:id="rId36"/>
    <p:sldId id="493" r:id="rId37"/>
    <p:sldId id="495" r:id="rId38"/>
    <p:sldId id="502" r:id="rId39"/>
    <p:sldId id="503" r:id="rId40"/>
    <p:sldId id="504" r:id="rId41"/>
    <p:sldId id="506" r:id="rId42"/>
    <p:sldId id="505" r:id="rId43"/>
    <p:sldId id="496" r:id="rId44"/>
    <p:sldId id="498" r:id="rId45"/>
    <p:sldId id="499" r:id="rId46"/>
    <p:sldId id="497" r:id="rId47"/>
  </p:sldIdLst>
  <p:sldSz cx="9144000" cy="6858000" type="screen4x3"/>
  <p:notesSz cx="9926638" cy="6797675"/>
  <p:custShowLst>
    <p:custShow name="目的別スライド ショー1" id="0">
      <p:sldLst/>
    </p:custShow>
  </p:custShowLst>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61"/>
    <p:restoredTop sz="95313"/>
  </p:normalViewPr>
  <p:slideViewPr>
    <p:cSldViewPr snapToGrid="0" snapToObjects="1">
      <p:cViewPr varScale="1">
        <p:scale>
          <a:sx n="94" d="100"/>
          <a:sy n="94" d="100"/>
        </p:scale>
        <p:origin x="192" y="2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1200"/>
            </a:lvl1pPr>
          </a:lstStyle>
          <a:p>
            <a:fld id="{26236BE4-B3F3-834A-8DF4-CAA5F024C598}" type="datetimeFigureOut">
              <a:rPr kumimoji="1" lang="ja-JP" altLang="en-US" smtClean="0"/>
              <a:t>2022/2/16</a:t>
            </a:fld>
            <a:endParaRPr kumimoji="1" lang="ja-JP" altLang="en-US"/>
          </a:p>
        </p:txBody>
      </p:sp>
      <p:sp>
        <p:nvSpPr>
          <p:cNvPr id="4" name="スライド イメージ プレースホルダー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2188" y="3271838"/>
            <a:ext cx="7942262" cy="2676525"/>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56363"/>
            <a:ext cx="4302125" cy="3413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2925" y="6456363"/>
            <a:ext cx="4302125" cy="341312"/>
          </a:xfrm>
          <a:prstGeom prst="rect">
            <a:avLst/>
          </a:prstGeom>
        </p:spPr>
        <p:txBody>
          <a:bodyPr vert="horz" lIns="91440" tIns="45720" rIns="91440" bIns="45720" rtlCol="0" anchor="b"/>
          <a:lstStyle>
            <a:lvl1pPr algn="r">
              <a:defRPr sz="1200"/>
            </a:lvl1pPr>
          </a:lstStyle>
          <a:p>
            <a:fld id="{950C1CC0-6834-6D45-9B94-E1F5B42A19EF}" type="slidenum">
              <a:rPr kumimoji="1" lang="ja-JP" altLang="en-US" smtClean="0"/>
              <a:t>‹#›</a:t>
            </a:fld>
            <a:endParaRPr kumimoji="1" lang="ja-JP" altLang="en-US"/>
          </a:p>
        </p:txBody>
      </p:sp>
    </p:spTree>
    <p:extLst>
      <p:ext uri="{BB962C8B-B14F-4D97-AF65-F5344CB8AC3E}">
        <p14:creationId xmlns:p14="http://schemas.microsoft.com/office/powerpoint/2010/main" val="42623401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a:t>
            </a:fld>
            <a:endParaRPr kumimoji="1" lang="ja-JP" altLang="en-US"/>
          </a:p>
        </p:txBody>
      </p:sp>
    </p:spTree>
    <p:extLst>
      <p:ext uri="{BB962C8B-B14F-4D97-AF65-F5344CB8AC3E}">
        <p14:creationId xmlns:p14="http://schemas.microsoft.com/office/powerpoint/2010/main" val="41542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12</a:t>
            </a:fld>
            <a:endParaRPr kumimoji="1" lang="ja-JP" altLang="en-US"/>
          </a:p>
        </p:txBody>
      </p:sp>
    </p:spTree>
    <p:extLst>
      <p:ext uri="{BB962C8B-B14F-4D97-AF65-F5344CB8AC3E}">
        <p14:creationId xmlns:p14="http://schemas.microsoft.com/office/powerpoint/2010/main" val="85852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13</a:t>
            </a:fld>
            <a:endParaRPr kumimoji="1" lang="ja-JP" altLang="en-US"/>
          </a:p>
        </p:txBody>
      </p:sp>
    </p:spTree>
    <p:extLst>
      <p:ext uri="{BB962C8B-B14F-4D97-AF65-F5344CB8AC3E}">
        <p14:creationId xmlns:p14="http://schemas.microsoft.com/office/powerpoint/2010/main" val="172089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14</a:t>
            </a:fld>
            <a:endParaRPr kumimoji="1" lang="ja-JP" altLang="en-US"/>
          </a:p>
        </p:txBody>
      </p:sp>
    </p:spTree>
    <p:extLst>
      <p:ext uri="{BB962C8B-B14F-4D97-AF65-F5344CB8AC3E}">
        <p14:creationId xmlns:p14="http://schemas.microsoft.com/office/powerpoint/2010/main" val="3653220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15</a:t>
            </a:fld>
            <a:endParaRPr kumimoji="1" lang="ja-JP" altLang="en-US"/>
          </a:p>
        </p:txBody>
      </p:sp>
    </p:spTree>
    <p:extLst>
      <p:ext uri="{BB962C8B-B14F-4D97-AF65-F5344CB8AC3E}">
        <p14:creationId xmlns:p14="http://schemas.microsoft.com/office/powerpoint/2010/main" val="139580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16</a:t>
            </a:fld>
            <a:endParaRPr kumimoji="1" lang="ja-JP" altLang="en-US"/>
          </a:p>
        </p:txBody>
      </p:sp>
    </p:spTree>
    <p:extLst>
      <p:ext uri="{BB962C8B-B14F-4D97-AF65-F5344CB8AC3E}">
        <p14:creationId xmlns:p14="http://schemas.microsoft.com/office/powerpoint/2010/main" val="269949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17</a:t>
            </a:fld>
            <a:endParaRPr kumimoji="1" lang="ja-JP" altLang="en-US"/>
          </a:p>
        </p:txBody>
      </p:sp>
    </p:spTree>
    <p:extLst>
      <p:ext uri="{BB962C8B-B14F-4D97-AF65-F5344CB8AC3E}">
        <p14:creationId xmlns:p14="http://schemas.microsoft.com/office/powerpoint/2010/main" val="237923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18</a:t>
            </a:fld>
            <a:endParaRPr kumimoji="1" lang="ja-JP" altLang="en-US"/>
          </a:p>
        </p:txBody>
      </p:sp>
    </p:spTree>
    <p:extLst>
      <p:ext uri="{BB962C8B-B14F-4D97-AF65-F5344CB8AC3E}">
        <p14:creationId xmlns:p14="http://schemas.microsoft.com/office/powerpoint/2010/main" val="701441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19</a:t>
            </a:fld>
            <a:endParaRPr kumimoji="1" lang="ja-JP" altLang="en-US"/>
          </a:p>
        </p:txBody>
      </p:sp>
    </p:spTree>
    <p:extLst>
      <p:ext uri="{BB962C8B-B14F-4D97-AF65-F5344CB8AC3E}">
        <p14:creationId xmlns:p14="http://schemas.microsoft.com/office/powerpoint/2010/main" val="647243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20</a:t>
            </a:fld>
            <a:endParaRPr kumimoji="1" lang="ja-JP" altLang="en-US"/>
          </a:p>
        </p:txBody>
      </p:sp>
    </p:spTree>
    <p:extLst>
      <p:ext uri="{BB962C8B-B14F-4D97-AF65-F5344CB8AC3E}">
        <p14:creationId xmlns:p14="http://schemas.microsoft.com/office/powerpoint/2010/main" val="2511020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21</a:t>
            </a:fld>
            <a:endParaRPr kumimoji="1" lang="ja-JP" altLang="en-US"/>
          </a:p>
        </p:txBody>
      </p:sp>
    </p:spTree>
    <p:extLst>
      <p:ext uri="{BB962C8B-B14F-4D97-AF65-F5344CB8AC3E}">
        <p14:creationId xmlns:p14="http://schemas.microsoft.com/office/powerpoint/2010/main" val="293976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a:t>
            </a:fld>
            <a:endParaRPr kumimoji="1" lang="ja-JP" altLang="en-US"/>
          </a:p>
        </p:txBody>
      </p:sp>
    </p:spTree>
    <p:extLst>
      <p:ext uri="{BB962C8B-B14F-4D97-AF65-F5344CB8AC3E}">
        <p14:creationId xmlns:p14="http://schemas.microsoft.com/office/powerpoint/2010/main" val="337229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22</a:t>
            </a:fld>
            <a:endParaRPr kumimoji="1" lang="ja-JP" altLang="en-US"/>
          </a:p>
        </p:txBody>
      </p:sp>
    </p:spTree>
    <p:extLst>
      <p:ext uri="{BB962C8B-B14F-4D97-AF65-F5344CB8AC3E}">
        <p14:creationId xmlns:p14="http://schemas.microsoft.com/office/powerpoint/2010/main" val="1859574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24</a:t>
            </a:fld>
            <a:endParaRPr kumimoji="1" lang="ja-JP" altLang="en-US"/>
          </a:p>
        </p:txBody>
      </p:sp>
    </p:spTree>
    <p:extLst>
      <p:ext uri="{BB962C8B-B14F-4D97-AF65-F5344CB8AC3E}">
        <p14:creationId xmlns:p14="http://schemas.microsoft.com/office/powerpoint/2010/main" val="2818728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25</a:t>
            </a:fld>
            <a:endParaRPr kumimoji="1" lang="ja-JP" altLang="en-US"/>
          </a:p>
        </p:txBody>
      </p:sp>
    </p:spTree>
    <p:extLst>
      <p:ext uri="{BB962C8B-B14F-4D97-AF65-F5344CB8AC3E}">
        <p14:creationId xmlns:p14="http://schemas.microsoft.com/office/powerpoint/2010/main" val="3323459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26</a:t>
            </a:fld>
            <a:endParaRPr kumimoji="1" lang="ja-JP" altLang="en-US"/>
          </a:p>
        </p:txBody>
      </p:sp>
    </p:spTree>
    <p:extLst>
      <p:ext uri="{BB962C8B-B14F-4D97-AF65-F5344CB8AC3E}">
        <p14:creationId xmlns:p14="http://schemas.microsoft.com/office/powerpoint/2010/main" val="3887950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27</a:t>
            </a:fld>
            <a:endParaRPr kumimoji="1" lang="ja-JP" altLang="en-US"/>
          </a:p>
        </p:txBody>
      </p:sp>
    </p:spTree>
    <p:extLst>
      <p:ext uri="{BB962C8B-B14F-4D97-AF65-F5344CB8AC3E}">
        <p14:creationId xmlns:p14="http://schemas.microsoft.com/office/powerpoint/2010/main" val="1435649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28</a:t>
            </a:fld>
            <a:endParaRPr kumimoji="1" lang="ja-JP" altLang="en-US"/>
          </a:p>
        </p:txBody>
      </p:sp>
    </p:spTree>
    <p:extLst>
      <p:ext uri="{BB962C8B-B14F-4D97-AF65-F5344CB8AC3E}">
        <p14:creationId xmlns:p14="http://schemas.microsoft.com/office/powerpoint/2010/main" val="437378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29</a:t>
            </a:fld>
            <a:endParaRPr kumimoji="1" lang="ja-JP" altLang="en-US"/>
          </a:p>
        </p:txBody>
      </p:sp>
    </p:spTree>
    <p:extLst>
      <p:ext uri="{BB962C8B-B14F-4D97-AF65-F5344CB8AC3E}">
        <p14:creationId xmlns:p14="http://schemas.microsoft.com/office/powerpoint/2010/main" val="4265234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30</a:t>
            </a:fld>
            <a:endParaRPr kumimoji="1" lang="ja-JP" altLang="en-US"/>
          </a:p>
        </p:txBody>
      </p:sp>
    </p:spTree>
    <p:extLst>
      <p:ext uri="{BB962C8B-B14F-4D97-AF65-F5344CB8AC3E}">
        <p14:creationId xmlns:p14="http://schemas.microsoft.com/office/powerpoint/2010/main" val="60702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31</a:t>
            </a:fld>
            <a:endParaRPr kumimoji="1" lang="ja-JP" altLang="en-US"/>
          </a:p>
        </p:txBody>
      </p:sp>
    </p:spTree>
    <p:extLst>
      <p:ext uri="{BB962C8B-B14F-4D97-AF65-F5344CB8AC3E}">
        <p14:creationId xmlns:p14="http://schemas.microsoft.com/office/powerpoint/2010/main" val="2665987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32</a:t>
            </a:fld>
            <a:endParaRPr kumimoji="1" lang="ja-JP" altLang="en-US"/>
          </a:p>
        </p:txBody>
      </p:sp>
    </p:spTree>
    <p:extLst>
      <p:ext uri="{BB962C8B-B14F-4D97-AF65-F5344CB8AC3E}">
        <p14:creationId xmlns:p14="http://schemas.microsoft.com/office/powerpoint/2010/main" val="414472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a:t>
            </a:fld>
            <a:endParaRPr kumimoji="1" lang="ja-JP" altLang="en-US"/>
          </a:p>
        </p:txBody>
      </p:sp>
    </p:spTree>
    <p:extLst>
      <p:ext uri="{BB962C8B-B14F-4D97-AF65-F5344CB8AC3E}">
        <p14:creationId xmlns:p14="http://schemas.microsoft.com/office/powerpoint/2010/main" val="172613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33</a:t>
            </a:fld>
            <a:endParaRPr kumimoji="1" lang="ja-JP" altLang="en-US"/>
          </a:p>
        </p:txBody>
      </p:sp>
    </p:spTree>
    <p:extLst>
      <p:ext uri="{BB962C8B-B14F-4D97-AF65-F5344CB8AC3E}">
        <p14:creationId xmlns:p14="http://schemas.microsoft.com/office/powerpoint/2010/main" val="288540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34</a:t>
            </a:fld>
            <a:endParaRPr kumimoji="1" lang="ja-JP" altLang="en-US"/>
          </a:p>
        </p:txBody>
      </p:sp>
    </p:spTree>
    <p:extLst>
      <p:ext uri="{BB962C8B-B14F-4D97-AF65-F5344CB8AC3E}">
        <p14:creationId xmlns:p14="http://schemas.microsoft.com/office/powerpoint/2010/main" val="2020928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35</a:t>
            </a:fld>
            <a:endParaRPr kumimoji="1" lang="ja-JP" altLang="en-US"/>
          </a:p>
        </p:txBody>
      </p:sp>
    </p:spTree>
    <p:extLst>
      <p:ext uri="{BB962C8B-B14F-4D97-AF65-F5344CB8AC3E}">
        <p14:creationId xmlns:p14="http://schemas.microsoft.com/office/powerpoint/2010/main" val="2829028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36</a:t>
            </a:fld>
            <a:endParaRPr kumimoji="1" lang="ja-JP" altLang="en-US"/>
          </a:p>
        </p:txBody>
      </p:sp>
    </p:spTree>
    <p:extLst>
      <p:ext uri="{BB962C8B-B14F-4D97-AF65-F5344CB8AC3E}">
        <p14:creationId xmlns:p14="http://schemas.microsoft.com/office/powerpoint/2010/main" val="2463515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37</a:t>
            </a:fld>
            <a:endParaRPr kumimoji="1" lang="ja-JP" altLang="en-US"/>
          </a:p>
        </p:txBody>
      </p:sp>
    </p:spTree>
    <p:extLst>
      <p:ext uri="{BB962C8B-B14F-4D97-AF65-F5344CB8AC3E}">
        <p14:creationId xmlns:p14="http://schemas.microsoft.com/office/powerpoint/2010/main" val="651955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39</a:t>
            </a:fld>
            <a:endParaRPr kumimoji="1" lang="ja-JP" altLang="en-US"/>
          </a:p>
        </p:txBody>
      </p:sp>
    </p:spTree>
    <p:extLst>
      <p:ext uri="{BB962C8B-B14F-4D97-AF65-F5344CB8AC3E}">
        <p14:creationId xmlns:p14="http://schemas.microsoft.com/office/powerpoint/2010/main" val="1616719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40</a:t>
            </a:fld>
            <a:endParaRPr kumimoji="1" lang="ja-JP" altLang="en-US"/>
          </a:p>
        </p:txBody>
      </p:sp>
    </p:spTree>
    <p:extLst>
      <p:ext uri="{BB962C8B-B14F-4D97-AF65-F5344CB8AC3E}">
        <p14:creationId xmlns:p14="http://schemas.microsoft.com/office/powerpoint/2010/main" val="751820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41</a:t>
            </a:fld>
            <a:endParaRPr kumimoji="1" lang="ja-JP" altLang="en-US"/>
          </a:p>
        </p:txBody>
      </p:sp>
    </p:spTree>
    <p:extLst>
      <p:ext uri="{BB962C8B-B14F-4D97-AF65-F5344CB8AC3E}">
        <p14:creationId xmlns:p14="http://schemas.microsoft.com/office/powerpoint/2010/main" val="1164126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42</a:t>
            </a:fld>
            <a:endParaRPr kumimoji="1" lang="ja-JP" altLang="en-US"/>
          </a:p>
        </p:txBody>
      </p:sp>
    </p:spTree>
    <p:extLst>
      <p:ext uri="{BB962C8B-B14F-4D97-AF65-F5344CB8AC3E}">
        <p14:creationId xmlns:p14="http://schemas.microsoft.com/office/powerpoint/2010/main" val="3984848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44</a:t>
            </a:fld>
            <a:endParaRPr kumimoji="1" lang="ja-JP" altLang="en-US"/>
          </a:p>
        </p:txBody>
      </p:sp>
    </p:spTree>
    <p:extLst>
      <p:ext uri="{BB962C8B-B14F-4D97-AF65-F5344CB8AC3E}">
        <p14:creationId xmlns:p14="http://schemas.microsoft.com/office/powerpoint/2010/main" val="1122448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a:t>
            </a:fld>
            <a:endParaRPr kumimoji="1" lang="ja-JP" altLang="en-US"/>
          </a:p>
        </p:txBody>
      </p:sp>
    </p:spTree>
    <p:extLst>
      <p:ext uri="{BB962C8B-B14F-4D97-AF65-F5344CB8AC3E}">
        <p14:creationId xmlns:p14="http://schemas.microsoft.com/office/powerpoint/2010/main" val="7919642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45</a:t>
            </a:fld>
            <a:endParaRPr kumimoji="1" lang="ja-JP" altLang="en-US"/>
          </a:p>
        </p:txBody>
      </p:sp>
    </p:spTree>
    <p:extLst>
      <p:ext uri="{BB962C8B-B14F-4D97-AF65-F5344CB8AC3E}">
        <p14:creationId xmlns:p14="http://schemas.microsoft.com/office/powerpoint/2010/main" val="304627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46</a:t>
            </a:fld>
            <a:endParaRPr kumimoji="1" lang="ja-JP" altLang="en-US"/>
          </a:p>
        </p:txBody>
      </p:sp>
    </p:spTree>
    <p:extLst>
      <p:ext uri="{BB962C8B-B14F-4D97-AF65-F5344CB8AC3E}">
        <p14:creationId xmlns:p14="http://schemas.microsoft.com/office/powerpoint/2010/main" val="282357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5</a:t>
            </a:fld>
            <a:endParaRPr kumimoji="1" lang="ja-JP" altLang="en-US"/>
          </a:p>
        </p:txBody>
      </p:sp>
    </p:spTree>
    <p:extLst>
      <p:ext uri="{BB962C8B-B14F-4D97-AF65-F5344CB8AC3E}">
        <p14:creationId xmlns:p14="http://schemas.microsoft.com/office/powerpoint/2010/main" val="1670792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7</a:t>
            </a:fld>
            <a:endParaRPr kumimoji="1" lang="ja-JP" altLang="en-US"/>
          </a:p>
        </p:txBody>
      </p:sp>
    </p:spTree>
    <p:extLst>
      <p:ext uri="{BB962C8B-B14F-4D97-AF65-F5344CB8AC3E}">
        <p14:creationId xmlns:p14="http://schemas.microsoft.com/office/powerpoint/2010/main" val="4177984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8</a:t>
            </a:fld>
            <a:endParaRPr kumimoji="1" lang="ja-JP" altLang="en-US"/>
          </a:p>
        </p:txBody>
      </p:sp>
    </p:spTree>
    <p:extLst>
      <p:ext uri="{BB962C8B-B14F-4D97-AF65-F5344CB8AC3E}">
        <p14:creationId xmlns:p14="http://schemas.microsoft.com/office/powerpoint/2010/main" val="310756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9</a:t>
            </a:fld>
            <a:endParaRPr kumimoji="1" lang="ja-JP" altLang="en-US"/>
          </a:p>
        </p:txBody>
      </p:sp>
    </p:spTree>
    <p:extLst>
      <p:ext uri="{BB962C8B-B14F-4D97-AF65-F5344CB8AC3E}">
        <p14:creationId xmlns:p14="http://schemas.microsoft.com/office/powerpoint/2010/main" val="1924661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このオフェンスの動きにはアイスホッケーの</a:t>
            </a:r>
            <a:r>
              <a:rPr kumimoji="1" lang="ja-JP" altLang="en-US" sz="1200" kern="1200">
                <a:solidFill>
                  <a:schemeClr val="tx1"/>
                </a:solidFill>
                <a:effectLst/>
                <a:latin typeface="+mn-lt"/>
                <a:ea typeface="+mn-ea"/>
                <a:cs typeface="+mn-cs"/>
              </a:rPr>
              <a:t>専門家</a:t>
            </a:r>
            <a:r>
              <a:rPr kumimoji="1" lang="ja-JP" altLang="ja-JP" sz="1200" kern="1200">
                <a:solidFill>
                  <a:schemeClr val="tx1"/>
                </a:solidFill>
                <a:effectLst/>
                <a:latin typeface="+mn-lt"/>
                <a:ea typeface="+mn-ea"/>
                <a:cs typeface="+mn-cs"/>
              </a:rPr>
              <a:t>が考えた理想の守備というものがありそれが左上図です．先ほどと同じ重みで実行した</a:t>
            </a:r>
            <a:r>
              <a:rPr kumimoji="1" lang="ja-JP" altLang="en-US" sz="1200" kern="1200">
                <a:solidFill>
                  <a:schemeClr val="tx1"/>
                </a:solidFill>
                <a:effectLst/>
                <a:latin typeface="+mn-lt"/>
                <a:ea typeface="+mn-ea"/>
                <a:cs typeface="+mn-cs"/>
              </a:rPr>
              <a:t>物</a:t>
            </a:r>
            <a:r>
              <a:rPr kumimoji="1" lang="ja-JP" altLang="ja-JP" sz="1200" kern="1200">
                <a:solidFill>
                  <a:schemeClr val="tx1"/>
                </a:solidFill>
                <a:effectLst/>
                <a:latin typeface="+mn-lt"/>
                <a:ea typeface="+mn-ea"/>
                <a:cs typeface="+mn-cs"/>
              </a:rPr>
              <a:t>が上の</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になります．パックを持ったオフェンス選手がフィールド左下に移動したあたり</a:t>
            </a:r>
            <a:r>
              <a:rPr kumimoji="1" lang="ja-JP" altLang="en-US" sz="1200" kern="1200">
                <a:solidFill>
                  <a:schemeClr val="tx1"/>
                </a:solidFill>
                <a:effectLst/>
                <a:latin typeface="+mn-lt"/>
                <a:ea typeface="+mn-ea"/>
                <a:cs typeface="+mn-cs"/>
              </a:rPr>
              <a:t>の図なのですが</a:t>
            </a:r>
            <a:r>
              <a:rPr kumimoji="1" lang="ja-JP" altLang="ja-JP" sz="1200" kern="1200">
                <a:solidFill>
                  <a:schemeClr val="tx1"/>
                </a:solidFill>
                <a:effectLst/>
                <a:latin typeface="+mn-lt"/>
                <a:ea typeface="+mn-ea"/>
                <a:cs typeface="+mn-cs"/>
              </a:rPr>
              <a:t>，これでは理想図の</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にあたる選手が存在していないことがわかります．そこで左下のようにパックを持ったオフェンスの選手の重みを</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倍にし，シミュレーションしたところ，</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番の選手は実装できたのですが</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番のゴール前を守る選手がいなくなってしまいました．</a:t>
            </a: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そこでさらに重み</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を追加します．</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これはゴール前に置く小さな重みです．重み関数に</a:t>
            </a:r>
            <a:r>
              <a:rPr kumimoji="1" lang="en-US" altLang="ja-JP" sz="1200" kern="1200" dirty="0">
                <a:solidFill>
                  <a:schemeClr val="tx1"/>
                </a:solidFill>
                <a:effectLst/>
                <a:latin typeface="+mn-lt"/>
                <a:ea typeface="+mn-ea"/>
                <a:cs typeface="+mn-cs"/>
              </a:rPr>
              <a:t>W4</a:t>
            </a:r>
            <a:r>
              <a:rPr kumimoji="1" lang="ja-JP" altLang="ja-JP" sz="1200" kern="120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0.1</a:t>
            </a:r>
            <a:r>
              <a:rPr kumimoji="1" lang="ja-JP" altLang="ja-JP" sz="1200" kern="1200">
                <a:solidFill>
                  <a:schemeClr val="tx1"/>
                </a:solidFill>
                <a:effectLst/>
                <a:latin typeface="+mn-lt"/>
                <a:ea typeface="+mn-ea"/>
                <a:cs typeface="+mn-cs"/>
              </a:rPr>
              <a:t>倍して追加したパターンで実装したところ，</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番の選手の実装に成功し，</a:t>
            </a:r>
            <a:r>
              <a:rPr kumimoji="1" lang="ja-JP" altLang="ja-JP" sz="1200" kern="1200">
                <a:solidFill>
                  <a:schemeClr val="tx1"/>
                </a:solidFill>
                <a:effectLst/>
                <a:latin typeface="+mn-lt"/>
                <a:ea typeface="+mn-ea"/>
                <a:cs typeface="+mn-cs"/>
              </a:rPr>
              <a:t>理想の動きに近いディフェンスが達成されました．</a:t>
            </a:r>
            <a:r>
              <a:rPr kumimoji="1" lang="ja-JP" altLang="en-US" sz="1200" kern="1200">
                <a:solidFill>
                  <a:schemeClr val="tx1"/>
                </a:solidFill>
                <a:effectLst/>
                <a:latin typeface="+mn-lt"/>
                <a:ea typeface="+mn-ea"/>
                <a:cs typeface="+mn-cs"/>
              </a:rPr>
              <a:t>また，動画中ゴール前にいる選手が入れ替わっています．</a:t>
            </a:r>
            <a:r>
              <a:rPr kumimoji="1" lang="ja-JP" altLang="en-US" sz="1200" b="0" i="0" u="none" strike="noStrike" kern="1200">
                <a:solidFill>
                  <a:schemeClr val="tx1"/>
                </a:solidFill>
                <a:effectLst/>
                <a:latin typeface="+mn-lt"/>
                <a:ea typeface="+mn-ea"/>
                <a:cs typeface="+mn-cs"/>
              </a:rPr>
              <a:t>このような変化は実際のゲームでも生じるものです。被覆制御はアノニマス、すなわち個々のロボットに特定のタスクを課しませんのでこのように柔軟な陣形の適応が実現できます．</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3B2758AD-138C-DE49-A908-48258F27A13C}" type="slidenum">
              <a:rPr kumimoji="1" lang="ja-JP" altLang="en-US" smtClean="0"/>
              <a:t>10</a:t>
            </a:fld>
            <a:endParaRPr kumimoji="1" lang="ja-JP" altLang="en-US"/>
          </a:p>
        </p:txBody>
      </p:sp>
    </p:spTree>
    <p:extLst>
      <p:ext uri="{BB962C8B-B14F-4D97-AF65-F5344CB8AC3E}">
        <p14:creationId xmlns:p14="http://schemas.microsoft.com/office/powerpoint/2010/main" val="3251411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案2">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0"/>
            <a:ext cx="9144000" cy="6858000"/>
          </a:xfrm>
          <a:prstGeom prst="rect">
            <a:avLst/>
          </a:prstGeom>
        </p:spPr>
      </p:pic>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5" name="直線コネクタ 4"/>
          <p:cNvCxnSpPr/>
          <p:nvPr/>
        </p:nvCxnSpPr>
        <p:spPr>
          <a:xfrm>
            <a:off x="381363" y="3909153"/>
            <a:ext cx="838127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9" name="図 8" descr="flag_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
        <p:nvSpPr>
          <p:cNvPr id="16" name="タイトル 11"/>
          <p:cNvSpPr>
            <a:spLocks noGrp="1"/>
          </p:cNvSpPr>
          <p:nvPr>
            <p:ph type="title"/>
          </p:nvPr>
        </p:nvSpPr>
        <p:spPr>
          <a:xfrm>
            <a:off x="381364" y="2214409"/>
            <a:ext cx="8381274"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7" name="サブタイトル 2"/>
          <p:cNvSpPr>
            <a:spLocks noGrp="1"/>
          </p:cNvSpPr>
          <p:nvPr>
            <p:ph type="subTitle" idx="1"/>
          </p:nvPr>
        </p:nvSpPr>
        <p:spPr>
          <a:xfrm>
            <a:off x="381363" y="4803954"/>
            <a:ext cx="8317794" cy="836725"/>
          </a:xfrm>
        </p:spPr>
        <p:txBody>
          <a:bodyPr>
            <a:normAutofit/>
          </a:bodyPr>
          <a:lstStyle>
            <a:lvl1pPr marL="0" indent="0" algn="ctr">
              <a:buNone/>
              <a:defRPr sz="2400">
                <a:solidFill>
                  <a:schemeClr val="tx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3" name="Rectangle 7"/>
          <p:cNvSpPr>
            <a:spLocks noChangeArrowheads="1"/>
          </p:cNvSpPr>
          <p:nvPr/>
        </p:nvSpPr>
        <p:spPr bwMode="auto">
          <a:xfrm flipH="1">
            <a:off x="0" y="6673785"/>
            <a:ext cx="9144000" cy="194678"/>
          </a:xfrm>
          <a:prstGeom prst="rect">
            <a:avLst/>
          </a:prstGeom>
          <a:solidFill>
            <a:srgbClr val="987D1C"/>
          </a:solidFill>
          <a:ln w="12700">
            <a:noFill/>
            <a:miter lim="800000"/>
          </a:ln>
          <a:effectLst/>
        </p:spPr>
        <p:txBody>
          <a:bodyPr wrap="none" anchor="ctr"/>
          <a:lstStyle/>
          <a:p>
            <a:pPr fontAlgn="auto">
              <a:spcBef>
                <a:spcPts val="0"/>
              </a:spcBef>
              <a:spcAft>
                <a:spcPts val="0"/>
              </a:spcAft>
              <a:defRPr/>
            </a:pPr>
            <a:endParaRPr lang="ja-JP" altLang="en-US" sz="1800">
              <a:latin typeface="Times New Roman" panose="02020603050405020304" charset="0"/>
              <a:ea typeface="+mn-ea"/>
            </a:endParaRPr>
          </a:p>
        </p:txBody>
      </p:sp>
      <p:sp>
        <p:nvSpPr>
          <p:cNvPr id="4" name="正方形/長方形 3"/>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5" name="図 4" descr="flo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887" y="0"/>
            <a:ext cx="594355" cy="784253"/>
          </a:xfrm>
          <a:prstGeom prst="rect">
            <a:avLst/>
          </a:prstGeom>
        </p:spPr>
      </p:pic>
      <p:sp>
        <p:nvSpPr>
          <p:cNvPr id="8" name="Text Box 10"/>
          <p:cNvSpPr txBox="1">
            <a:spLocks noChangeArrowheads="1"/>
          </p:cNvSpPr>
          <p:nvPr/>
        </p:nvSpPr>
        <p:spPr bwMode="auto">
          <a:xfrm>
            <a:off x="0" y="6638925"/>
            <a:ext cx="1300356" cy="246221"/>
          </a:xfrm>
          <a:prstGeom prst="rect">
            <a:avLst/>
          </a:prstGeom>
          <a:noFill/>
          <a:ln w="12700">
            <a:noFill/>
            <a:miter lim="800000"/>
          </a:ln>
          <a:effectLst/>
        </p:spPr>
        <p:txBody>
          <a:bodyPr wrap="none">
            <a:spAutoFit/>
          </a:bodyPr>
          <a:lstStyle/>
          <a:p>
            <a:r>
              <a:rPr lang="en-US" altLang="ja-JP" sz="1000" b="1" baseline="0" dirty="0">
                <a:solidFill>
                  <a:schemeClr val="bg1"/>
                </a:solidFill>
                <a:latin typeface="+mn-lt"/>
                <a:ea typeface="メイリオ" pitchFamily="50" charset="-128"/>
                <a:cs typeface="Times New Roman" panose="02020603050405020304" charset="0"/>
              </a:rPr>
              <a:t>Hatanaka Laboratory</a:t>
            </a:r>
            <a:endParaRPr lang="en-US" altLang="ja-JP" sz="1000" b="1" dirty="0">
              <a:solidFill>
                <a:schemeClr val="bg1"/>
              </a:solidFill>
              <a:latin typeface="+mn-lt"/>
              <a:ea typeface="メイリオ" pitchFamily="50" charset="-128"/>
              <a:cs typeface="Times New Roman" panose="02020603050405020304" charset="0"/>
            </a:endParaRPr>
          </a:p>
        </p:txBody>
      </p:sp>
      <p:sp>
        <p:nvSpPr>
          <p:cNvPr id="14" name="Oval 11"/>
          <p:cNvSpPr>
            <a:spLocks noChangeAspect="1" noChangeArrowheads="1"/>
          </p:cNvSpPr>
          <p:nvPr/>
        </p:nvSpPr>
        <p:spPr bwMode="auto">
          <a:xfrm>
            <a:off x="8778002" y="6488668"/>
            <a:ext cx="369332" cy="369332"/>
          </a:xfrm>
          <a:prstGeom prst="ellipse">
            <a:avLst/>
          </a:prstGeom>
          <a:solidFill>
            <a:srgbClr val="987D1C"/>
          </a:solidFill>
          <a:ln w="12700">
            <a:noFill/>
            <a:round/>
          </a:ln>
          <a:effectLst/>
        </p:spPr>
        <p:txBody>
          <a:bodyPr wrap="none" anchor="ctr"/>
          <a:lstStyle/>
          <a:p>
            <a:pPr fontAlgn="auto">
              <a:spcBef>
                <a:spcPts val="0"/>
              </a:spcBef>
              <a:spcAft>
                <a:spcPts val="0"/>
              </a:spcAft>
              <a:defRPr/>
            </a:pPr>
            <a:endParaRPr lang="ja-JP" altLang="en-US" sz="1800">
              <a:solidFill>
                <a:srgbClr val="FF0000"/>
              </a:solidFill>
              <a:latin typeface="Times New Roman" panose="02020603050405020304" charset="0"/>
              <a:ea typeface="+mn-ea"/>
            </a:endParaRPr>
          </a:p>
        </p:txBody>
      </p:sp>
      <p:sp>
        <p:nvSpPr>
          <p:cNvPr id="15" name="テキスト ボックス 14"/>
          <p:cNvSpPr txBox="1"/>
          <p:nvPr/>
        </p:nvSpPr>
        <p:spPr>
          <a:xfrm>
            <a:off x="8718425" y="6486571"/>
            <a:ext cx="485846" cy="369332"/>
          </a:xfrm>
          <a:prstGeom prst="rect">
            <a:avLst/>
          </a:prstGeom>
          <a:noFill/>
        </p:spPr>
        <p:txBody>
          <a:bodyPr wrap="square" rtlCol="0">
            <a:spAutoFit/>
          </a:bodyPr>
          <a:lstStyle/>
          <a:p>
            <a:pPr algn="ctr"/>
            <a:fld id="{8BA50868-C88D-6B49-8F6F-2FC5D73B70AB}" type="slidenum">
              <a:rPr kumimoji="1" lang="ja-JP" altLang="en-US" sz="1800" b="0" i="0" smtClean="0">
                <a:solidFill>
                  <a:schemeClr val="bg1"/>
                </a:solidFill>
                <a:latin typeface="+mn-lt"/>
                <a:cs typeface="Times New Roman" panose="02020603050405020304" charset="0"/>
              </a:rPr>
              <a:t>‹#›</a:t>
            </a:fld>
            <a:endParaRPr kumimoji="1" lang="ja-JP" altLang="en-US" sz="1000" b="0" i="0" dirty="0">
              <a:solidFill>
                <a:schemeClr val="bg1"/>
              </a:solidFill>
              <a:latin typeface="+mn-lt"/>
              <a:cs typeface="Times New Roman" panose="02020603050405020304" charset="0"/>
            </a:endParaRPr>
          </a:p>
        </p:txBody>
      </p:sp>
      <p:sp>
        <p:nvSpPr>
          <p:cNvPr id="2" name="タイトル 1">
            <a:extLst>
              <a:ext uri="{FF2B5EF4-FFF2-40B4-BE49-F238E27FC236}">
                <a16:creationId xmlns:a16="http://schemas.microsoft.com/office/drawing/2014/main" id="{45332901-CE1F-F145-9D76-2B486769E031}"/>
              </a:ext>
            </a:extLst>
          </p:cNvPr>
          <p:cNvSpPr>
            <a:spLocks noGrp="1"/>
          </p:cNvSpPr>
          <p:nvPr>
            <p:ph type="title"/>
          </p:nvPr>
        </p:nvSpPr>
        <p:spPr>
          <a:xfrm>
            <a:off x="628650" y="365125"/>
            <a:ext cx="7886700" cy="1325563"/>
          </a:xfrm>
          <a:prstGeom prst="rect">
            <a:avLst/>
          </a:prstGeom>
        </p:spPr>
        <p:txBody>
          <a:bodyPr/>
          <a:lstStyle/>
          <a:p>
            <a:r>
              <a:rPr kumimoji="1" lang="ja-JP" altLang="en-US"/>
              <a:t>マスター タイトルの書式設定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案1">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0"/>
            <a:ext cx="9144000" cy="3910263"/>
          </a:xfrm>
          <a:prstGeom prst="rect">
            <a:avLst/>
          </a:prstGeom>
        </p:spPr>
      </p:pic>
      <p:pic>
        <p:nvPicPr>
          <p:cNvPr id="3" name="図 2"/>
          <p:cNvPicPr>
            <a:picLocks noChangeAspect="1"/>
          </p:cNvPicPr>
          <p:nvPr/>
        </p:nvPicPr>
        <p:blipFill>
          <a:blip r:embed="rId3"/>
          <a:stretch>
            <a:fillRect/>
          </a:stretch>
        </p:blipFill>
        <p:spPr>
          <a:xfrm>
            <a:off x="0" y="3977663"/>
            <a:ext cx="9144000" cy="2899611"/>
          </a:xfrm>
          <a:prstGeom prst="rect">
            <a:avLst/>
          </a:prstGeom>
        </p:spPr>
      </p:pic>
      <p:sp>
        <p:nvSpPr>
          <p:cNvPr id="4" name="正方形/長方形 3"/>
          <p:cNvSpPr/>
          <p:nvPr/>
        </p:nvSpPr>
        <p:spPr>
          <a:xfrm>
            <a:off x="0" y="3902173"/>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6" name="図 5" descr="flag_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737" y="3300695"/>
            <a:ext cx="1377894" cy="1920876"/>
          </a:xfrm>
          <a:prstGeom prst="rect">
            <a:avLst/>
          </a:prstGeom>
        </p:spPr>
      </p:pic>
      <p:cxnSp>
        <p:nvCxnSpPr>
          <p:cNvPr id="7" name="直線コネクタ 6"/>
          <p:cNvCxnSpPr/>
          <p:nvPr/>
        </p:nvCxnSpPr>
        <p:spPr>
          <a:xfrm>
            <a:off x="381363" y="5753101"/>
            <a:ext cx="606284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タイトル 11"/>
          <p:cNvSpPr>
            <a:spLocks noGrp="1"/>
          </p:cNvSpPr>
          <p:nvPr>
            <p:ph type="title"/>
          </p:nvPr>
        </p:nvSpPr>
        <p:spPr>
          <a:xfrm>
            <a:off x="381363" y="4189631"/>
            <a:ext cx="6062845" cy="1535604"/>
          </a:xfrm>
          <a:prstGeom prst="rect">
            <a:avLst/>
          </a:prstGeom>
        </p:spPr>
        <p:txBody>
          <a:bodyPr/>
          <a:lstStyle>
            <a:lvl1pPr algn="ctr">
              <a:defRPr sz="2800">
                <a:solidFill>
                  <a:schemeClr val="tx1"/>
                </a:solidFill>
                <a:latin typeface="+mj-lt"/>
                <a:ea typeface="+mj-ea"/>
              </a:defRPr>
            </a:lvl1pPr>
          </a:lstStyle>
          <a:p>
            <a:r>
              <a:rPr kumimoji="1" lang="ja-JP" altLang="en-US"/>
              <a:t>マスター タイトルの書式設定</a:t>
            </a:r>
            <a:endParaRPr kumimoji="1" lang="ja-JP" altLang="en-US" dirty="0"/>
          </a:p>
        </p:txBody>
      </p:sp>
      <p:sp>
        <p:nvSpPr>
          <p:cNvPr id="18" name="サブタイトル 2"/>
          <p:cNvSpPr>
            <a:spLocks noGrp="1"/>
          </p:cNvSpPr>
          <p:nvPr>
            <p:ph type="subTitle" idx="1"/>
          </p:nvPr>
        </p:nvSpPr>
        <p:spPr>
          <a:xfrm>
            <a:off x="367795" y="5852234"/>
            <a:ext cx="6076413" cy="836725"/>
          </a:xfrm>
        </p:spPr>
        <p:txBody>
          <a:bodyPr>
            <a:normAutofit/>
          </a:bodyPr>
          <a:lstStyle>
            <a:lvl1pPr marL="0" indent="0" algn="ctr">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タイトルスライド2">
    <p:spTree>
      <p:nvGrpSpPr>
        <p:cNvPr id="1" name=""/>
        <p:cNvGrpSpPr/>
        <p:nvPr/>
      </p:nvGrpSpPr>
      <p:grpSpPr>
        <a:xfrm>
          <a:off x="0" y="0"/>
          <a:ext cx="0" cy="0"/>
          <a:chOff x="0" y="0"/>
          <a:chExt cx="0" cy="0"/>
        </a:xfrm>
      </p:grpSpPr>
      <p:sp>
        <p:nvSpPr>
          <p:cNvPr id="2" name="正方形/長方形 1"/>
          <p:cNvSpPr/>
          <p:nvPr/>
        </p:nvSpPr>
        <p:spPr>
          <a:xfrm>
            <a:off x="0" y="0"/>
            <a:ext cx="9144000" cy="134938"/>
          </a:xfrm>
          <a:prstGeom prst="rect">
            <a:avLst/>
          </a:prstGeom>
          <a:solidFill>
            <a:srgbClr val="987D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descr="flag_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069" y="0"/>
            <a:ext cx="1109861" cy="15472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49" r:id="rId3"/>
    <p:sldLayoutId id="2147483652" r:id="rId4"/>
  </p:sldLayoutIdLst>
  <p:hf hdr="0" ftr="0" dt="0"/>
  <p:txStyles>
    <p:titleStyle>
      <a:lvl1pPr algn="l" defTabSz="914400" rtl="0" eaLnBrk="1" latinLnBrk="0" hangingPunct="1">
        <a:lnSpc>
          <a:spcPct val="100000"/>
        </a:lnSpc>
        <a:spcBef>
          <a:spcPct val="0"/>
        </a:spcBef>
        <a:buNone/>
        <a:defRPr kumimoji="1" sz="2000" b="0" i="0" kern="1200" cap="none" spc="0">
          <a:ln w="18415" cmpd="sng">
            <a:noFill/>
            <a:prstDash val="solid"/>
          </a:ln>
          <a:solidFill>
            <a:schemeClr val="bg1"/>
          </a:solidFill>
          <a:effectLst/>
          <a:latin typeface="A-OTF 黎ミン Pro M"/>
          <a:ea typeface="A-OTF 黎ミン Pro M"/>
          <a:cs typeface="A-OTF 黎ミン Pro M"/>
        </a:defRPr>
      </a:lvl1pPr>
    </p:titleStyle>
    <p:body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kumimoji="1"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g"/></Relationships>
</file>

<file path=ppt/slides/_rels/slide3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jpg"/></Relationships>
</file>

<file path=ppt/slides/_rels/slide3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5.png"/><Relationship Id="rId9"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microsoft.com/office/2007/relationships/media" Target="../media/media2.mp4"/><Relationship Id="rId7" Type="http://schemas.openxmlformats.org/officeDocument/2006/relationships/image" Target="../media/image10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5.xml.rels><?xml version="1.0" encoding="UTF-8" standalone="yes"?>
<Relationships xmlns="http://schemas.openxmlformats.org/package/2006/relationships"><Relationship Id="rId8" Type="http://schemas.openxmlformats.org/officeDocument/2006/relationships/image" Target="../media/image109.png"/><Relationship Id="rId3" Type="http://schemas.microsoft.com/office/2007/relationships/media" Target="../media/media4.mp4"/><Relationship Id="rId7" Type="http://schemas.openxmlformats.org/officeDocument/2006/relationships/image" Target="../media/image10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9BD571F2-09D4-5040-B663-51AACD5DFAC2}"/>
              </a:ext>
            </a:extLst>
          </p:cNvPr>
          <p:cNvPicPr>
            <a:picLocks noChangeAspect="1"/>
          </p:cNvPicPr>
          <p:nvPr/>
        </p:nvPicPr>
        <p:blipFill>
          <a:blip r:embed="rId3"/>
          <a:stretch>
            <a:fillRect/>
          </a:stretch>
        </p:blipFill>
        <p:spPr>
          <a:xfrm>
            <a:off x="4450122" y="2181722"/>
            <a:ext cx="4545827" cy="2911238"/>
          </a:xfrm>
          <a:prstGeom prst="rect">
            <a:avLst/>
          </a:prstGeom>
        </p:spPr>
      </p:pic>
      <p:pic>
        <p:nvPicPr>
          <p:cNvPr id="4" name="図 3">
            <a:extLst>
              <a:ext uri="{FF2B5EF4-FFF2-40B4-BE49-F238E27FC236}">
                <a16:creationId xmlns:a16="http://schemas.microsoft.com/office/drawing/2014/main" id="{16D2FE8C-D284-8E4E-BBE8-0C01FADCFFAB}"/>
              </a:ext>
            </a:extLst>
          </p:cNvPr>
          <p:cNvPicPr>
            <a:picLocks noChangeAspect="1"/>
          </p:cNvPicPr>
          <p:nvPr/>
        </p:nvPicPr>
        <p:blipFill rotWithShape="1">
          <a:blip r:embed="rId4"/>
          <a:srcRect r="331" b="15539"/>
          <a:stretch/>
        </p:blipFill>
        <p:spPr>
          <a:xfrm>
            <a:off x="485349" y="1741986"/>
            <a:ext cx="3157504" cy="3567610"/>
          </a:xfrm>
          <a:prstGeom prst="rect">
            <a:avLst/>
          </a:prstGeom>
        </p:spPr>
      </p:pic>
      <p:sp>
        <p:nvSpPr>
          <p:cNvPr id="8" name="テキスト ボックス 7">
            <a:extLst>
              <a:ext uri="{FF2B5EF4-FFF2-40B4-BE49-F238E27FC236}">
                <a16:creationId xmlns:a16="http://schemas.microsoft.com/office/drawing/2014/main" id="{93C9FF8C-1F66-9A43-9725-DC7231CE23C7}"/>
              </a:ext>
            </a:extLst>
          </p:cNvPr>
          <p:cNvSpPr txBox="1"/>
          <p:nvPr/>
        </p:nvSpPr>
        <p:spPr>
          <a:xfrm>
            <a:off x="957434" y="1119528"/>
            <a:ext cx="2223814" cy="461665"/>
          </a:xfrm>
          <a:prstGeom prst="rect">
            <a:avLst/>
          </a:prstGeom>
          <a:noFill/>
        </p:spPr>
        <p:txBody>
          <a:bodyPr wrap="none" rtlCol="0">
            <a:spAutoFit/>
          </a:bodyPr>
          <a:lstStyle/>
          <a:p>
            <a:r>
              <a:rPr kumimoji="1" lang="en-US" altLang="ja-JP" sz="2400" dirty="0"/>
              <a:t>Room with chair</a:t>
            </a:r>
            <a:endParaRPr kumimoji="1" lang="ja-JP" altLang="en-US" sz="2400"/>
          </a:p>
        </p:txBody>
      </p:sp>
      <p:sp>
        <p:nvSpPr>
          <p:cNvPr id="5" name="ドーナツ 4">
            <a:extLst>
              <a:ext uri="{FF2B5EF4-FFF2-40B4-BE49-F238E27FC236}">
                <a16:creationId xmlns:a16="http://schemas.microsoft.com/office/drawing/2014/main" id="{F0603D93-C015-A04B-9248-B8C84F1A6D68}"/>
              </a:ext>
            </a:extLst>
          </p:cNvPr>
          <p:cNvSpPr/>
          <p:nvPr/>
        </p:nvSpPr>
        <p:spPr>
          <a:xfrm>
            <a:off x="1061884" y="3052916"/>
            <a:ext cx="427703"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0" name="ドーナツ 9">
            <a:extLst>
              <a:ext uri="{FF2B5EF4-FFF2-40B4-BE49-F238E27FC236}">
                <a16:creationId xmlns:a16="http://schemas.microsoft.com/office/drawing/2014/main" id="{2FA73C43-7EF2-2E4D-8D2E-33FE51FCA8FE}"/>
              </a:ext>
            </a:extLst>
          </p:cNvPr>
          <p:cNvSpPr/>
          <p:nvPr/>
        </p:nvSpPr>
        <p:spPr>
          <a:xfrm>
            <a:off x="2758461" y="3052916"/>
            <a:ext cx="422787" cy="442452"/>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394522" y="1119528"/>
            <a:ext cx="2436757" cy="461665"/>
          </a:xfrm>
          <a:prstGeom prst="rect">
            <a:avLst/>
          </a:prstGeom>
          <a:noFill/>
        </p:spPr>
        <p:txBody>
          <a:bodyPr wrap="none" rtlCol="0">
            <a:spAutoFit/>
          </a:bodyPr>
          <a:lstStyle/>
          <a:p>
            <a:r>
              <a:rPr kumimoji="1" lang="en-US" altLang="ja-JP" sz="2400" dirty="0"/>
              <a:t>From Lidar Sensor</a:t>
            </a:r>
            <a:endParaRPr kumimoji="1" lang="ja-JP" altLang="en-US" sz="2400"/>
          </a:p>
        </p:txBody>
      </p:sp>
      <p:sp>
        <p:nvSpPr>
          <p:cNvPr id="12" name="テキスト ボックス 11">
            <a:extLst>
              <a:ext uri="{FF2B5EF4-FFF2-40B4-BE49-F238E27FC236}">
                <a16:creationId xmlns:a16="http://schemas.microsoft.com/office/drawing/2014/main" id="{70515320-5C50-E041-A54A-A875FB55F364}"/>
              </a:ext>
            </a:extLst>
          </p:cNvPr>
          <p:cNvSpPr txBox="1"/>
          <p:nvPr/>
        </p:nvSpPr>
        <p:spPr>
          <a:xfrm>
            <a:off x="1278936" y="5693490"/>
            <a:ext cx="6729727" cy="523220"/>
          </a:xfrm>
          <a:prstGeom prst="rect">
            <a:avLst/>
          </a:prstGeom>
          <a:noFill/>
        </p:spPr>
        <p:txBody>
          <a:bodyPr wrap="none" rtlCol="0">
            <a:spAutoFit/>
          </a:bodyPr>
          <a:lstStyle/>
          <a:p>
            <a:r>
              <a:rPr kumimoji="1" lang="en-US" altLang="ja-JP" sz="2800" b="1" dirty="0"/>
              <a:t>There’s too many points to recognize a chair</a:t>
            </a:r>
            <a:endParaRPr kumimoji="1" lang="ja-JP" altLang="en-US" sz="2800" b="1"/>
          </a:p>
        </p:txBody>
      </p:sp>
      <p:sp>
        <p:nvSpPr>
          <p:cNvPr id="13" name="矢印: 右 12">
            <a:extLst>
              <a:ext uri="{FF2B5EF4-FFF2-40B4-BE49-F238E27FC236}">
                <a16:creationId xmlns:a16="http://schemas.microsoft.com/office/drawing/2014/main" id="{867BD8AA-33A4-E147-AE40-22044E76FD71}"/>
              </a:ext>
            </a:extLst>
          </p:cNvPr>
          <p:cNvSpPr/>
          <p:nvPr/>
        </p:nvSpPr>
        <p:spPr>
          <a:xfrm>
            <a:off x="709155" y="5712784"/>
            <a:ext cx="496557" cy="484632"/>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5" name="テキスト ボックス 14">
            <a:extLst>
              <a:ext uri="{FF2B5EF4-FFF2-40B4-BE49-F238E27FC236}">
                <a16:creationId xmlns:a16="http://schemas.microsoft.com/office/drawing/2014/main" id="{8E5A9B5F-6B7C-2640-AD40-5B06203F0691}"/>
              </a:ext>
            </a:extLst>
          </p:cNvPr>
          <p:cNvSpPr txBox="1"/>
          <p:nvPr/>
        </p:nvSpPr>
        <p:spPr>
          <a:xfrm>
            <a:off x="3641842" y="220068"/>
            <a:ext cx="1860317" cy="646331"/>
          </a:xfrm>
          <a:prstGeom prst="rect">
            <a:avLst/>
          </a:prstGeom>
          <a:noFill/>
        </p:spPr>
        <p:txBody>
          <a:bodyPr wrap="none" rtlCol="0">
            <a:spAutoFit/>
          </a:bodyPr>
          <a:lstStyle/>
          <a:p>
            <a:r>
              <a:rPr lang="en-US" altLang="ja-JP" sz="3600" dirty="0"/>
              <a:t>Situation</a:t>
            </a:r>
            <a:endParaRPr lang="ja-JP" altLang="en-US" sz="3600"/>
          </a:p>
        </p:txBody>
      </p:sp>
    </p:spTree>
    <p:extLst>
      <p:ext uri="{BB962C8B-B14F-4D97-AF65-F5344CB8AC3E}">
        <p14:creationId xmlns:p14="http://schemas.microsoft.com/office/powerpoint/2010/main" val="3695479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909113" y="208760"/>
            <a:ext cx="5179495" cy="646331"/>
          </a:xfrm>
          <a:prstGeom prst="rect">
            <a:avLst/>
          </a:prstGeom>
          <a:noFill/>
        </p:spPr>
        <p:txBody>
          <a:bodyPr wrap="none" rtlCol="0">
            <a:spAutoFit/>
          </a:bodyPr>
          <a:lstStyle/>
          <a:p>
            <a:r>
              <a:rPr lang="en-US" altLang="ja-JP" sz="3600" dirty="0"/>
              <a:t>Preprocessing with ground</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4" name="図 3">
            <a:extLst>
              <a:ext uri="{FF2B5EF4-FFF2-40B4-BE49-F238E27FC236}">
                <a16:creationId xmlns:a16="http://schemas.microsoft.com/office/drawing/2014/main" id="{1D8F6451-3830-EC4C-B0AF-FDB5D38E9588}"/>
              </a:ext>
            </a:extLst>
          </p:cNvPr>
          <p:cNvPicPr>
            <a:picLocks noChangeAspect="1"/>
          </p:cNvPicPr>
          <p:nvPr/>
        </p:nvPicPr>
        <p:blipFill>
          <a:blip r:embed="rId3"/>
          <a:stretch>
            <a:fillRect/>
          </a:stretch>
        </p:blipFill>
        <p:spPr>
          <a:xfrm>
            <a:off x="5879094" y="4209484"/>
            <a:ext cx="2778353" cy="2251651"/>
          </a:xfrm>
          <a:prstGeom prst="rect">
            <a:avLst/>
          </a:prstGeom>
        </p:spPr>
      </p:pic>
      <p:pic>
        <p:nvPicPr>
          <p:cNvPr id="9" name="図 8">
            <a:extLst>
              <a:ext uri="{FF2B5EF4-FFF2-40B4-BE49-F238E27FC236}">
                <a16:creationId xmlns:a16="http://schemas.microsoft.com/office/drawing/2014/main" id="{5F9B76DC-B5AE-AF43-B104-62DCC183AFB2}"/>
              </a:ext>
            </a:extLst>
          </p:cNvPr>
          <p:cNvPicPr>
            <a:picLocks noChangeAspect="1"/>
          </p:cNvPicPr>
          <p:nvPr/>
        </p:nvPicPr>
        <p:blipFill>
          <a:blip r:embed="rId4"/>
          <a:stretch>
            <a:fillRect/>
          </a:stretch>
        </p:blipFill>
        <p:spPr>
          <a:xfrm>
            <a:off x="1630688" y="4324319"/>
            <a:ext cx="2772837" cy="2176462"/>
          </a:xfrm>
          <a:prstGeom prst="rect">
            <a:avLst/>
          </a:prstGeom>
        </p:spPr>
      </p:pic>
      <p:pic>
        <p:nvPicPr>
          <p:cNvPr id="13" name="図 12">
            <a:extLst>
              <a:ext uri="{FF2B5EF4-FFF2-40B4-BE49-F238E27FC236}">
                <a16:creationId xmlns:a16="http://schemas.microsoft.com/office/drawing/2014/main" id="{636BC280-D2BB-EF45-84F1-2B7A57B8F1FE}"/>
              </a:ext>
            </a:extLst>
          </p:cNvPr>
          <p:cNvPicPr>
            <a:picLocks noChangeAspect="1"/>
          </p:cNvPicPr>
          <p:nvPr/>
        </p:nvPicPr>
        <p:blipFill>
          <a:blip r:embed="rId5"/>
          <a:stretch>
            <a:fillRect/>
          </a:stretch>
        </p:blipFill>
        <p:spPr>
          <a:xfrm>
            <a:off x="3665592" y="1377932"/>
            <a:ext cx="3024662" cy="2290197"/>
          </a:xfrm>
          <a:prstGeom prst="rect">
            <a:avLst/>
          </a:prstGeom>
        </p:spPr>
      </p:pic>
      <p:pic>
        <p:nvPicPr>
          <p:cNvPr id="16" name="図 15">
            <a:extLst>
              <a:ext uri="{FF2B5EF4-FFF2-40B4-BE49-F238E27FC236}">
                <a16:creationId xmlns:a16="http://schemas.microsoft.com/office/drawing/2014/main" id="{A7822631-A0A1-2A40-B2FD-4145F594A034}"/>
              </a:ext>
            </a:extLst>
          </p:cNvPr>
          <p:cNvPicPr>
            <a:picLocks noChangeAspect="1"/>
          </p:cNvPicPr>
          <p:nvPr/>
        </p:nvPicPr>
        <p:blipFill>
          <a:blip r:embed="rId6"/>
          <a:stretch>
            <a:fillRect/>
          </a:stretch>
        </p:blipFill>
        <p:spPr>
          <a:xfrm>
            <a:off x="207976" y="1313315"/>
            <a:ext cx="2845423" cy="2252095"/>
          </a:xfrm>
          <a:prstGeom prst="rect">
            <a:avLst/>
          </a:prstGeom>
        </p:spPr>
      </p:pic>
    </p:spTree>
    <p:extLst>
      <p:ext uri="{BB962C8B-B14F-4D97-AF65-F5344CB8AC3E}">
        <p14:creationId xmlns:p14="http://schemas.microsoft.com/office/powerpoint/2010/main" val="3305650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052799" y="3013502"/>
            <a:ext cx="7038402" cy="830997"/>
          </a:xfrm>
          <a:prstGeom prst="rect">
            <a:avLst/>
          </a:prstGeom>
          <a:noFill/>
        </p:spPr>
        <p:txBody>
          <a:bodyPr wrap="none" rtlCol="0">
            <a:spAutoFit/>
          </a:bodyPr>
          <a:lstStyle/>
          <a:p>
            <a:r>
              <a:rPr lang="en-US" altLang="ja-JP" sz="4800" b="1" dirty="0"/>
              <a:t>2 point crowds registration</a:t>
            </a:r>
            <a:endParaRPr lang="ja-JP" altLang="en-US" sz="4800" b="1"/>
          </a:p>
        </p:txBody>
      </p:sp>
    </p:spTree>
    <p:extLst>
      <p:ext uri="{BB962C8B-B14F-4D97-AF65-F5344CB8AC3E}">
        <p14:creationId xmlns:p14="http://schemas.microsoft.com/office/powerpoint/2010/main" val="194046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36645"/>
            <a:chOff x="597827" y="1743122"/>
            <a:chExt cx="2493952" cy="3599064"/>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87484" y="4880521"/>
              <a:ext cx="1667444" cy="461665"/>
            </a:xfrm>
            <a:prstGeom prst="rect">
              <a:avLst/>
            </a:prstGeom>
            <a:noFill/>
          </p:spPr>
          <p:txBody>
            <a:bodyPr wrap="none" rtlCol="0">
              <a:spAutoFit/>
            </a:bodyPr>
            <a:lstStyle/>
            <a:p>
              <a:r>
                <a:rPr kumimoji="1" lang="en-US" altLang="ja-JP" sz="2400" dirty="0"/>
                <a:t>Fitness 0.15</a:t>
              </a:r>
              <a:endParaRPr kumimoji="1" lang="ja-JP" altLang="en-US" sz="2400"/>
            </a:p>
          </p:txBody>
        </p:sp>
      </p:grpSp>
      <p:pic>
        <p:nvPicPr>
          <p:cNvPr id="5" name="図 4">
            <a:extLst>
              <a:ext uri="{FF2B5EF4-FFF2-40B4-BE49-F238E27FC236}">
                <a16:creationId xmlns:a16="http://schemas.microsoft.com/office/drawing/2014/main" id="{6148DDE7-C344-3F4C-839B-8F290FA92A36}"/>
              </a:ext>
            </a:extLst>
          </p:cNvPr>
          <p:cNvPicPr>
            <a:picLocks noChangeAspect="1"/>
          </p:cNvPicPr>
          <p:nvPr/>
        </p:nvPicPr>
        <p:blipFill rotWithShape="1">
          <a:blip r:embed="rId3"/>
          <a:srcRect l="8017" t="10847" r="3694" b="13193"/>
          <a:stretch/>
        </p:blipFill>
        <p:spPr>
          <a:xfrm>
            <a:off x="1328597" y="2355271"/>
            <a:ext cx="2312681" cy="2498759"/>
          </a:xfrm>
          <a:prstGeom prst="rect">
            <a:avLst/>
          </a:prstGeom>
        </p:spPr>
      </p:pic>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74520BB7-4DBA-8D4E-B070-F045A11F8654}"/>
              </a:ext>
            </a:extLst>
          </p:cNvPr>
          <p:cNvPicPr>
            <a:picLocks noChangeAspect="1"/>
          </p:cNvPicPr>
          <p:nvPr/>
        </p:nvPicPr>
        <p:blipFill>
          <a:blip r:embed="rId4"/>
          <a:stretch>
            <a:fillRect/>
          </a:stretch>
        </p:blipFill>
        <p:spPr>
          <a:xfrm>
            <a:off x="5604019" y="2344265"/>
            <a:ext cx="2211274" cy="2557906"/>
          </a:xfrm>
          <a:prstGeom prst="rect">
            <a:avLst/>
          </a:prstGeom>
        </p:spPr>
      </p:pic>
    </p:spTree>
    <p:extLst>
      <p:ext uri="{BB962C8B-B14F-4D97-AF65-F5344CB8AC3E}">
        <p14:creationId xmlns:p14="http://schemas.microsoft.com/office/powerpoint/2010/main" val="133384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952318" cy="646331"/>
          </a:xfrm>
          <a:prstGeom prst="rect">
            <a:avLst/>
          </a:prstGeom>
          <a:noFill/>
        </p:spPr>
        <p:txBody>
          <a:bodyPr wrap="none" rtlCol="0">
            <a:spAutoFit/>
          </a:bodyPr>
          <a:lstStyle/>
          <a:p>
            <a:r>
              <a:rPr lang="en-US" altLang="ja-JP" sz="3600" dirty="0"/>
              <a:t>Chair result without pillar</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465091" y="1772619"/>
            <a:ext cx="2493952" cy="3612350"/>
            <a:chOff x="597827" y="1743122"/>
            <a:chExt cx="2493952" cy="36123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0.17</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24864" y="1778587"/>
            <a:ext cx="1667444" cy="3606382"/>
            <a:chOff x="1011081" y="1749090"/>
            <a:chExt cx="1667444" cy="3606382"/>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557980" y="1749090"/>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0.27</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70" y="1593920"/>
            <a:ext cx="2472294" cy="3791049"/>
            <a:chOff x="743081" y="1564423"/>
            <a:chExt cx="2472294" cy="3791049"/>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011081" y="4893807"/>
              <a:ext cx="1667444" cy="461665"/>
            </a:xfrm>
            <a:prstGeom prst="rect">
              <a:avLst/>
            </a:prstGeom>
            <a:noFill/>
          </p:spPr>
          <p:txBody>
            <a:bodyPr wrap="none" rtlCol="0">
              <a:spAutoFit/>
            </a:bodyPr>
            <a:lstStyle/>
            <a:p>
              <a:r>
                <a:rPr kumimoji="1" lang="en-US" altLang="ja-JP" sz="2400" dirty="0"/>
                <a:t>Fitness 0.28</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1" y="1564423"/>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2" name="図 11">
            <a:extLst>
              <a:ext uri="{FF2B5EF4-FFF2-40B4-BE49-F238E27FC236}">
                <a16:creationId xmlns:a16="http://schemas.microsoft.com/office/drawing/2014/main" id="{D30F79A2-DFB8-974F-A42F-BA3D350B3AFB}"/>
              </a:ext>
            </a:extLst>
          </p:cNvPr>
          <p:cNvPicPr>
            <a:picLocks noChangeAspect="1"/>
          </p:cNvPicPr>
          <p:nvPr/>
        </p:nvPicPr>
        <p:blipFill rotWithShape="1">
          <a:blip r:embed="rId3"/>
          <a:srcRect l="1" t="-904" r="-4464"/>
          <a:stretch/>
        </p:blipFill>
        <p:spPr>
          <a:xfrm>
            <a:off x="3327837" y="2421203"/>
            <a:ext cx="2582258" cy="2217116"/>
          </a:xfrm>
          <a:prstGeom prst="rect">
            <a:avLst/>
          </a:prstGeom>
        </p:spPr>
      </p:pic>
      <p:pic>
        <p:nvPicPr>
          <p:cNvPr id="25" name="図 24">
            <a:extLst>
              <a:ext uri="{FF2B5EF4-FFF2-40B4-BE49-F238E27FC236}">
                <a16:creationId xmlns:a16="http://schemas.microsoft.com/office/drawing/2014/main" id="{65077E7C-8476-E440-ADC0-CC1E3258E647}"/>
              </a:ext>
            </a:extLst>
          </p:cNvPr>
          <p:cNvPicPr>
            <a:picLocks noChangeAspect="1"/>
          </p:cNvPicPr>
          <p:nvPr/>
        </p:nvPicPr>
        <p:blipFill rotWithShape="1">
          <a:blip r:embed="rId4"/>
          <a:srcRect l="7026" t="7453" r="5066" b="-1001"/>
          <a:stretch/>
        </p:blipFill>
        <p:spPr>
          <a:xfrm>
            <a:off x="6553626" y="2510755"/>
            <a:ext cx="1991782" cy="2343249"/>
          </a:xfrm>
          <a:prstGeom prst="rect">
            <a:avLst/>
          </a:prstGeom>
        </p:spPr>
      </p:pic>
      <p:pic>
        <p:nvPicPr>
          <p:cNvPr id="18" name="図 17">
            <a:extLst>
              <a:ext uri="{FF2B5EF4-FFF2-40B4-BE49-F238E27FC236}">
                <a16:creationId xmlns:a16="http://schemas.microsoft.com/office/drawing/2014/main" id="{A7CCB797-F6D8-D544-A026-81290970DE63}"/>
              </a:ext>
            </a:extLst>
          </p:cNvPr>
          <p:cNvPicPr>
            <a:picLocks noChangeAspect="1"/>
          </p:cNvPicPr>
          <p:nvPr/>
        </p:nvPicPr>
        <p:blipFill>
          <a:blip r:embed="rId5"/>
          <a:stretch>
            <a:fillRect/>
          </a:stretch>
        </p:blipFill>
        <p:spPr>
          <a:xfrm>
            <a:off x="725932" y="2438076"/>
            <a:ext cx="1972269" cy="2281435"/>
          </a:xfrm>
          <a:prstGeom prst="rect">
            <a:avLst/>
          </a:prstGeom>
        </p:spPr>
      </p:pic>
    </p:spTree>
    <p:extLst>
      <p:ext uri="{BB962C8B-B14F-4D97-AF65-F5344CB8AC3E}">
        <p14:creationId xmlns:p14="http://schemas.microsoft.com/office/powerpoint/2010/main" val="109582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0.22</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0.18</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D3A38518-0D14-504D-83D3-46AEED1369C4}"/>
              </a:ext>
            </a:extLst>
          </p:cNvPr>
          <p:cNvPicPr>
            <a:picLocks noChangeAspect="1"/>
          </p:cNvPicPr>
          <p:nvPr/>
        </p:nvPicPr>
        <p:blipFill>
          <a:blip r:embed="rId3"/>
          <a:stretch>
            <a:fillRect/>
          </a:stretch>
        </p:blipFill>
        <p:spPr>
          <a:xfrm>
            <a:off x="1180268" y="2320626"/>
            <a:ext cx="2551378" cy="2582493"/>
          </a:xfrm>
          <a:prstGeom prst="rect">
            <a:avLst/>
          </a:prstGeom>
        </p:spPr>
      </p:pic>
      <p:pic>
        <p:nvPicPr>
          <p:cNvPr id="8" name="図 7">
            <a:extLst>
              <a:ext uri="{FF2B5EF4-FFF2-40B4-BE49-F238E27FC236}">
                <a16:creationId xmlns:a16="http://schemas.microsoft.com/office/drawing/2014/main" id="{213D3459-D8C0-8049-BBF3-815C8662AAC9}"/>
              </a:ext>
            </a:extLst>
          </p:cNvPr>
          <p:cNvPicPr>
            <a:picLocks noChangeAspect="1"/>
          </p:cNvPicPr>
          <p:nvPr/>
        </p:nvPicPr>
        <p:blipFill>
          <a:blip r:embed="rId4"/>
          <a:stretch>
            <a:fillRect/>
          </a:stretch>
        </p:blipFill>
        <p:spPr>
          <a:xfrm>
            <a:off x="5617644" y="2451351"/>
            <a:ext cx="2191674" cy="2672914"/>
          </a:xfrm>
          <a:prstGeom prst="rect">
            <a:avLst/>
          </a:prstGeom>
        </p:spPr>
      </p:pic>
    </p:spTree>
    <p:extLst>
      <p:ext uri="{BB962C8B-B14F-4D97-AF65-F5344CB8AC3E}">
        <p14:creationId xmlns:p14="http://schemas.microsoft.com/office/powerpoint/2010/main" val="1353677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Box1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AE96BB5A-D3C9-7A49-877A-D513B6B53070}"/>
              </a:ext>
            </a:extLst>
          </p:cNvPr>
          <p:cNvPicPr>
            <a:picLocks noChangeAspect="1"/>
          </p:cNvPicPr>
          <p:nvPr/>
        </p:nvPicPr>
        <p:blipFill rotWithShape="1">
          <a:blip r:embed="rId3"/>
          <a:srcRect l="14155" r="10294" b="7471"/>
          <a:stretch/>
        </p:blipFill>
        <p:spPr>
          <a:xfrm>
            <a:off x="1295806" y="2301899"/>
            <a:ext cx="2508241" cy="2605068"/>
          </a:xfrm>
          <a:prstGeom prst="rect">
            <a:avLst/>
          </a:prstGeom>
        </p:spPr>
      </p:pic>
      <p:grpSp>
        <p:nvGrpSpPr>
          <p:cNvPr id="12" name="グループ化 11">
            <a:extLst>
              <a:ext uri="{FF2B5EF4-FFF2-40B4-BE49-F238E27FC236}">
                <a16:creationId xmlns:a16="http://schemas.microsoft.com/office/drawing/2014/main" id="{FD645029-EB93-444B-9BCF-09DA729BD531}"/>
              </a:ext>
            </a:extLst>
          </p:cNvPr>
          <p:cNvGrpSpPr/>
          <p:nvPr/>
        </p:nvGrpSpPr>
        <p:grpSpPr>
          <a:xfrm>
            <a:off x="5367680" y="1536329"/>
            <a:ext cx="2979248" cy="4294714"/>
            <a:chOff x="5367680" y="1536329"/>
            <a:chExt cx="2979248" cy="4294714"/>
          </a:xfrm>
        </p:grpSpPr>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1" name="図 10">
              <a:extLst>
                <a:ext uri="{FF2B5EF4-FFF2-40B4-BE49-F238E27FC236}">
                  <a16:creationId xmlns:a16="http://schemas.microsoft.com/office/drawing/2014/main" id="{58FE61C4-05E2-9A4F-8DA6-5FAEE3BE56BE}"/>
                </a:ext>
              </a:extLst>
            </p:cNvPr>
            <p:cNvPicPr>
              <a:picLocks noChangeAspect="1"/>
            </p:cNvPicPr>
            <p:nvPr/>
          </p:nvPicPr>
          <p:blipFill rotWithShape="1">
            <a:blip r:embed="rId4"/>
            <a:srcRect l="15506" t="13924" r="14603" b="7469"/>
            <a:stretch/>
          </p:blipFill>
          <p:spPr>
            <a:xfrm>
              <a:off x="5677429" y="2259675"/>
              <a:ext cx="1991911" cy="3113686"/>
            </a:xfrm>
            <a:prstGeom prst="rect">
              <a:avLst/>
            </a:prstGeom>
          </p:spPr>
        </p:pic>
      </p:grpSp>
    </p:spTree>
    <p:extLst>
      <p:ext uri="{BB962C8B-B14F-4D97-AF65-F5344CB8AC3E}">
        <p14:creationId xmlns:p14="http://schemas.microsoft.com/office/powerpoint/2010/main" val="155022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Box1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0.10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pic>
        <p:nvPicPr>
          <p:cNvPr id="11" name="図 10">
            <a:extLst>
              <a:ext uri="{FF2B5EF4-FFF2-40B4-BE49-F238E27FC236}">
                <a16:creationId xmlns:a16="http://schemas.microsoft.com/office/drawing/2014/main" id="{E6D142A4-537E-814A-86B9-5F4667B22185}"/>
              </a:ext>
            </a:extLst>
          </p:cNvPr>
          <p:cNvPicPr>
            <a:picLocks noChangeAspect="1"/>
          </p:cNvPicPr>
          <p:nvPr/>
        </p:nvPicPr>
        <p:blipFill rotWithShape="1">
          <a:blip r:embed="rId3"/>
          <a:srcRect l="11963" b="7149"/>
          <a:stretch/>
        </p:blipFill>
        <p:spPr>
          <a:xfrm>
            <a:off x="6491485" y="2405708"/>
            <a:ext cx="2116063" cy="2517596"/>
          </a:xfrm>
          <a:prstGeom prst="rect">
            <a:avLst/>
          </a:prstGeom>
        </p:spPr>
      </p:pic>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0" name="図 9">
            <a:extLst>
              <a:ext uri="{FF2B5EF4-FFF2-40B4-BE49-F238E27FC236}">
                <a16:creationId xmlns:a16="http://schemas.microsoft.com/office/drawing/2014/main" id="{22392016-23C2-4B4C-B162-C9295A07D191}"/>
              </a:ext>
            </a:extLst>
          </p:cNvPr>
          <p:cNvPicPr>
            <a:picLocks noChangeAspect="1"/>
          </p:cNvPicPr>
          <p:nvPr/>
        </p:nvPicPr>
        <p:blipFill>
          <a:blip r:embed="rId4"/>
          <a:stretch>
            <a:fillRect/>
          </a:stretch>
        </p:blipFill>
        <p:spPr>
          <a:xfrm>
            <a:off x="3508887" y="2038242"/>
            <a:ext cx="2247900" cy="2984500"/>
          </a:xfrm>
          <a:prstGeom prst="rect">
            <a:avLst/>
          </a:prstGeom>
        </p:spPr>
      </p:pic>
      <p:pic>
        <p:nvPicPr>
          <p:cNvPr id="14" name="図 13">
            <a:extLst>
              <a:ext uri="{FF2B5EF4-FFF2-40B4-BE49-F238E27FC236}">
                <a16:creationId xmlns:a16="http://schemas.microsoft.com/office/drawing/2014/main" id="{E1C6F630-447D-5742-8599-FDC88C8A302C}"/>
              </a:ext>
            </a:extLst>
          </p:cNvPr>
          <p:cNvPicPr>
            <a:picLocks noChangeAspect="1"/>
          </p:cNvPicPr>
          <p:nvPr/>
        </p:nvPicPr>
        <p:blipFill>
          <a:blip r:embed="rId5"/>
          <a:stretch>
            <a:fillRect/>
          </a:stretch>
        </p:blipFill>
        <p:spPr>
          <a:xfrm>
            <a:off x="707535" y="2128410"/>
            <a:ext cx="2019076" cy="3122090"/>
          </a:xfrm>
          <a:prstGeom prst="rect">
            <a:avLst/>
          </a:prstGeom>
        </p:spPr>
      </p:pic>
    </p:spTree>
    <p:extLst>
      <p:ext uri="{BB962C8B-B14F-4D97-AF65-F5344CB8AC3E}">
        <p14:creationId xmlns:p14="http://schemas.microsoft.com/office/powerpoint/2010/main" val="866059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Box1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grpSp>
        <p:nvGrpSpPr>
          <p:cNvPr id="2" name="グループ化 1">
            <a:extLst>
              <a:ext uri="{FF2B5EF4-FFF2-40B4-BE49-F238E27FC236}">
                <a16:creationId xmlns:a16="http://schemas.microsoft.com/office/drawing/2014/main" id="{B8F71C70-69CA-394C-94AD-F06E0089FFF4}"/>
              </a:ext>
            </a:extLst>
          </p:cNvPr>
          <p:cNvGrpSpPr/>
          <p:nvPr/>
        </p:nvGrpSpPr>
        <p:grpSpPr>
          <a:xfrm>
            <a:off x="5688334" y="1576577"/>
            <a:ext cx="1912693" cy="4225756"/>
            <a:chOff x="5467016" y="1576577"/>
            <a:chExt cx="1912693" cy="4225756"/>
          </a:xfrm>
        </p:grpSpPr>
        <p:grpSp>
          <p:nvGrpSpPr>
            <p:cNvPr id="15" name="グループ化 14">
              <a:extLst>
                <a:ext uri="{FF2B5EF4-FFF2-40B4-BE49-F238E27FC236}">
                  <a16:creationId xmlns:a16="http://schemas.microsoft.com/office/drawing/2014/main" id="{E37F21C9-17A4-F94D-A134-E8A91EB8DF5F}"/>
                </a:ext>
              </a:extLst>
            </p:cNvPr>
            <p:cNvGrpSpPr/>
            <p:nvPr/>
          </p:nvGrpSpPr>
          <p:grpSpPr>
            <a:xfrm>
              <a:off x="5589641"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0.22</a:t>
                </a:r>
                <a:endParaRPr kumimoji="1" lang="ja-JP" altLang="en-US" sz="2400"/>
              </a:p>
            </p:txBody>
          </p:sp>
        </p:grpSp>
        <p:pic>
          <p:nvPicPr>
            <p:cNvPr id="4" name="図 3">
              <a:extLst>
                <a:ext uri="{FF2B5EF4-FFF2-40B4-BE49-F238E27FC236}">
                  <a16:creationId xmlns:a16="http://schemas.microsoft.com/office/drawing/2014/main" id="{6DE8AF84-19BE-6D47-A4C7-67C9D6FA84DC}"/>
                </a:ext>
              </a:extLst>
            </p:cNvPr>
            <p:cNvPicPr>
              <a:picLocks noChangeAspect="1"/>
            </p:cNvPicPr>
            <p:nvPr/>
          </p:nvPicPr>
          <p:blipFill rotWithShape="1">
            <a:blip r:embed="rId3"/>
            <a:srcRect l="18969" t="6728" r="14044" b="6652"/>
            <a:stretch/>
          </p:blipFill>
          <p:spPr>
            <a:xfrm>
              <a:off x="5467016" y="2412354"/>
              <a:ext cx="1912693" cy="2750910"/>
            </a:xfrm>
            <a:prstGeom prst="rect">
              <a:avLst/>
            </a:prstGeom>
          </p:spPr>
        </p:pic>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7" name="図 26">
            <a:extLst>
              <a:ext uri="{FF2B5EF4-FFF2-40B4-BE49-F238E27FC236}">
                <a16:creationId xmlns:a16="http://schemas.microsoft.com/office/drawing/2014/main" id="{53BF7D15-40A9-E543-B2E2-D68CFEABAEF3}"/>
              </a:ext>
            </a:extLst>
          </p:cNvPr>
          <p:cNvPicPr>
            <a:picLocks noChangeAspect="1"/>
          </p:cNvPicPr>
          <p:nvPr/>
        </p:nvPicPr>
        <p:blipFill>
          <a:blip r:embed="rId4"/>
          <a:stretch>
            <a:fillRect/>
          </a:stretch>
        </p:blipFill>
        <p:spPr>
          <a:xfrm>
            <a:off x="1364760" y="2128409"/>
            <a:ext cx="2019076" cy="3122090"/>
          </a:xfrm>
          <a:prstGeom prst="rect">
            <a:avLst/>
          </a:prstGeom>
        </p:spPr>
      </p:pic>
    </p:spTree>
    <p:extLst>
      <p:ext uri="{BB962C8B-B14F-4D97-AF65-F5344CB8AC3E}">
        <p14:creationId xmlns:p14="http://schemas.microsoft.com/office/powerpoint/2010/main" val="3872537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3605" y="220068"/>
            <a:ext cx="4896790" cy="646331"/>
          </a:xfrm>
          <a:prstGeom prst="rect">
            <a:avLst/>
          </a:prstGeom>
          <a:noFill/>
        </p:spPr>
        <p:txBody>
          <a:bodyPr wrap="none" rtlCol="0">
            <a:spAutoFit/>
          </a:bodyPr>
          <a:lstStyle/>
          <a:p>
            <a:r>
              <a:rPr lang="en-US" altLang="ja-JP" sz="3600" dirty="0"/>
              <a:t>Box2 result without pillar</a:t>
            </a:r>
            <a:endParaRPr lang="ja-JP" altLang="en-US" sz="3600"/>
          </a:p>
        </p:txBody>
      </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00715" y="329293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294714"/>
            <a:chOff x="597827" y="1743122"/>
            <a:chExt cx="2493952" cy="3736591"/>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0.19</a:t>
              </a:r>
              <a:endParaRPr kumimoji="1" lang="ja-JP" altLang="en-US" sz="2400"/>
            </a:p>
          </p:txBody>
        </p:sp>
      </p:grpSp>
      <p:pic>
        <p:nvPicPr>
          <p:cNvPr id="4" name="図 3">
            <a:extLst>
              <a:ext uri="{FF2B5EF4-FFF2-40B4-BE49-F238E27FC236}">
                <a16:creationId xmlns:a16="http://schemas.microsoft.com/office/drawing/2014/main" id="{80ECB390-F240-1543-9875-F7CB8362A0D2}"/>
              </a:ext>
            </a:extLst>
          </p:cNvPr>
          <p:cNvPicPr>
            <a:picLocks noChangeAspect="1"/>
          </p:cNvPicPr>
          <p:nvPr/>
        </p:nvPicPr>
        <p:blipFill rotWithShape="1">
          <a:blip r:embed="rId3"/>
          <a:srcRect l="17366" t="9522" r="1518" b="6634"/>
          <a:stretch/>
        </p:blipFill>
        <p:spPr>
          <a:xfrm>
            <a:off x="1229130" y="2371657"/>
            <a:ext cx="2567482" cy="2414656"/>
          </a:xfrm>
          <a:prstGeom prst="rect">
            <a:avLst/>
          </a:prstGeom>
        </p:spPr>
      </p:pic>
      <p:pic>
        <p:nvPicPr>
          <p:cNvPr id="10" name="図 9">
            <a:extLst>
              <a:ext uri="{FF2B5EF4-FFF2-40B4-BE49-F238E27FC236}">
                <a16:creationId xmlns:a16="http://schemas.microsoft.com/office/drawing/2014/main" id="{7B6DDD10-2BBB-714C-86B3-34533096D02A}"/>
              </a:ext>
            </a:extLst>
          </p:cNvPr>
          <p:cNvPicPr>
            <a:picLocks noChangeAspect="1"/>
          </p:cNvPicPr>
          <p:nvPr/>
        </p:nvPicPr>
        <p:blipFill rotWithShape="1">
          <a:blip r:embed="rId4"/>
          <a:srcRect l="11443" t="7739" r="7267" b="8883"/>
          <a:stretch/>
        </p:blipFill>
        <p:spPr>
          <a:xfrm>
            <a:off x="5367680" y="2371657"/>
            <a:ext cx="2618940" cy="2484439"/>
          </a:xfrm>
          <a:prstGeom prst="rect">
            <a:avLst/>
          </a:prstGeom>
        </p:spPr>
      </p:pic>
    </p:spTree>
    <p:extLst>
      <p:ext uri="{BB962C8B-B14F-4D97-AF65-F5344CB8AC3E}">
        <p14:creationId xmlns:p14="http://schemas.microsoft.com/office/powerpoint/2010/main" val="45411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896790" cy="646331"/>
          </a:xfrm>
          <a:prstGeom prst="rect">
            <a:avLst/>
          </a:prstGeom>
          <a:noFill/>
        </p:spPr>
        <p:txBody>
          <a:bodyPr wrap="none" rtlCol="0">
            <a:spAutoFit/>
          </a:bodyPr>
          <a:lstStyle/>
          <a:p>
            <a:r>
              <a:rPr lang="en-US" altLang="ja-JP" sz="3600" dirty="0"/>
              <a:t>Box2 result without pillar</a:t>
            </a:r>
            <a:endParaRPr lang="ja-JP" altLang="en-US" sz="3600"/>
          </a:p>
        </p:txBody>
      </p:sp>
      <p:grpSp>
        <p:nvGrpSpPr>
          <p:cNvPr id="15" name="グループ化 14">
            <a:extLst>
              <a:ext uri="{FF2B5EF4-FFF2-40B4-BE49-F238E27FC236}">
                <a16:creationId xmlns:a16="http://schemas.microsoft.com/office/drawing/2014/main" id="{E37F21C9-17A4-F94D-A134-E8A91EB8DF5F}"/>
              </a:ext>
            </a:extLst>
          </p:cNvPr>
          <p:cNvGrpSpPr/>
          <p:nvPr/>
        </p:nvGrpSpPr>
        <p:grpSpPr>
          <a:xfrm>
            <a:off x="3799573" y="1542098"/>
            <a:ext cx="1667444" cy="4272163"/>
            <a:chOff x="1085790" y="1512601"/>
            <a:chExt cx="1667444" cy="4272163"/>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627147" y="1512601"/>
              <a:ext cx="583814" cy="461665"/>
            </a:xfrm>
            <a:prstGeom prst="rect">
              <a:avLst/>
            </a:prstGeom>
            <a:noFill/>
          </p:spPr>
          <p:txBody>
            <a:bodyPr wrap="none" rtlCol="0">
              <a:spAutoFit/>
            </a:bodyPr>
            <a:lstStyle/>
            <a:p>
              <a:r>
                <a:rPr kumimoji="1" lang="en-US" altLang="ja-JP" sz="2400" dirty="0"/>
                <a:t>ICP</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085790" y="5323099"/>
              <a:ext cx="1667444" cy="461665"/>
            </a:xfrm>
            <a:prstGeom prst="rect">
              <a:avLst/>
            </a:prstGeom>
            <a:noFill/>
          </p:spPr>
          <p:txBody>
            <a:bodyPr wrap="none" rtlCol="0">
              <a:spAutoFit/>
            </a:bodyPr>
            <a:lstStyle/>
            <a:p>
              <a:r>
                <a:rPr kumimoji="1" lang="en-US" altLang="ja-JP" sz="2400" dirty="0"/>
                <a:t>Fitness 0.59</a:t>
              </a:r>
              <a:endParaRPr kumimoji="1" lang="ja-JP" altLang="en-US" sz="2400"/>
            </a:p>
          </p:txBody>
        </p:sp>
      </p:grpSp>
      <p:grpSp>
        <p:nvGrpSpPr>
          <p:cNvPr id="20" name="グループ化 19">
            <a:extLst>
              <a:ext uri="{FF2B5EF4-FFF2-40B4-BE49-F238E27FC236}">
                <a16:creationId xmlns:a16="http://schemas.microsoft.com/office/drawing/2014/main" id="{B558EFD8-7C75-A540-A7DB-715024D856B0}"/>
              </a:ext>
            </a:extLst>
          </p:cNvPr>
          <p:cNvGrpSpPr/>
          <p:nvPr/>
        </p:nvGrpSpPr>
        <p:grpSpPr>
          <a:xfrm>
            <a:off x="6313369" y="1399969"/>
            <a:ext cx="2472294" cy="4454563"/>
            <a:chOff x="743080" y="1370472"/>
            <a:chExt cx="2472294" cy="4454563"/>
          </a:xfrm>
        </p:grpSpPr>
        <p:sp>
          <p:nvSpPr>
            <p:cNvPr id="22" name="テキスト ボックス 21">
              <a:extLst>
                <a:ext uri="{FF2B5EF4-FFF2-40B4-BE49-F238E27FC236}">
                  <a16:creationId xmlns:a16="http://schemas.microsoft.com/office/drawing/2014/main" id="{46FE8970-82AC-9E4D-A9A5-BED9903A2839}"/>
                </a:ext>
              </a:extLst>
            </p:cNvPr>
            <p:cNvSpPr txBox="1"/>
            <p:nvPr/>
          </p:nvSpPr>
          <p:spPr>
            <a:xfrm>
              <a:off x="1145505" y="5363370"/>
              <a:ext cx="1667444" cy="461665"/>
            </a:xfrm>
            <a:prstGeom prst="rect">
              <a:avLst/>
            </a:prstGeom>
            <a:noFill/>
          </p:spPr>
          <p:txBody>
            <a:bodyPr wrap="none" rtlCol="0">
              <a:spAutoFit/>
            </a:bodyPr>
            <a:lstStyle/>
            <a:p>
              <a:r>
                <a:rPr kumimoji="1" lang="en-US" altLang="ja-JP" sz="2400" dirty="0"/>
                <a:t>Fitness 0.60</a:t>
              </a:r>
              <a:endParaRPr kumimoji="1" lang="ja-JP" altLang="en-US" sz="2400"/>
            </a:p>
          </p:txBody>
        </p:sp>
        <p:sp>
          <p:nvSpPr>
            <p:cNvPr id="21" name="テキスト ボックス 20">
              <a:extLst>
                <a:ext uri="{FF2B5EF4-FFF2-40B4-BE49-F238E27FC236}">
                  <a16:creationId xmlns:a16="http://schemas.microsoft.com/office/drawing/2014/main" id="{677EFACB-2B9E-AF42-81CD-4E5BEF2DA1D0}"/>
                </a:ext>
              </a:extLst>
            </p:cNvPr>
            <p:cNvSpPr txBox="1"/>
            <p:nvPr/>
          </p:nvSpPr>
          <p:spPr>
            <a:xfrm>
              <a:off x="743080" y="1370472"/>
              <a:ext cx="2472294" cy="830997"/>
            </a:xfrm>
            <a:prstGeom prst="rect">
              <a:avLst/>
            </a:prstGeom>
            <a:noFill/>
          </p:spPr>
          <p:txBody>
            <a:bodyPr wrap="square" rtlCol="0">
              <a:spAutoFit/>
            </a:bodyPr>
            <a:lstStyle/>
            <a:p>
              <a:pPr algn="ctr"/>
              <a:r>
                <a:rPr kumimoji="1" lang="en-US" altLang="ja-JP" sz="2400" dirty="0"/>
                <a:t>ICP</a:t>
              </a:r>
            </a:p>
            <a:p>
              <a:pPr algn="ctr"/>
              <a:r>
                <a:rPr kumimoji="1" lang="en-US" altLang="ja-JP" sz="2400" dirty="0"/>
                <a:t>(more iterations)</a:t>
              </a:r>
              <a:endParaRPr kumimoji="1" lang="ja-JP" altLang="en-US" sz="2400"/>
            </a:p>
          </p:txBody>
        </p:sp>
      </p:grpSp>
      <p:grpSp>
        <p:nvGrpSpPr>
          <p:cNvPr id="23" name="グループ化 22">
            <a:extLst>
              <a:ext uri="{FF2B5EF4-FFF2-40B4-BE49-F238E27FC236}">
                <a16:creationId xmlns:a16="http://schemas.microsoft.com/office/drawing/2014/main" id="{B7873F23-F741-4D4B-A3CB-761AE377C136}"/>
              </a:ext>
            </a:extLst>
          </p:cNvPr>
          <p:cNvGrpSpPr/>
          <p:nvPr/>
        </p:nvGrpSpPr>
        <p:grpSpPr>
          <a:xfrm>
            <a:off x="523043" y="1507620"/>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0.33</a:t>
              </a:r>
              <a:endParaRPr kumimoji="1" lang="ja-JP" altLang="en-US" sz="2400"/>
            </a:p>
          </p:txBody>
        </p:sp>
      </p:grpSp>
      <p:pic>
        <p:nvPicPr>
          <p:cNvPr id="19" name="図 18">
            <a:extLst>
              <a:ext uri="{FF2B5EF4-FFF2-40B4-BE49-F238E27FC236}">
                <a16:creationId xmlns:a16="http://schemas.microsoft.com/office/drawing/2014/main" id="{DE219764-2E74-2A4D-866F-1F02E199745A}"/>
              </a:ext>
            </a:extLst>
          </p:cNvPr>
          <p:cNvPicPr>
            <a:picLocks noChangeAspect="1"/>
          </p:cNvPicPr>
          <p:nvPr/>
        </p:nvPicPr>
        <p:blipFill rotWithShape="1">
          <a:blip r:embed="rId3"/>
          <a:srcRect l="11443" t="7739" r="7267" b="8883"/>
          <a:stretch/>
        </p:blipFill>
        <p:spPr>
          <a:xfrm>
            <a:off x="407603" y="2230966"/>
            <a:ext cx="2618940" cy="2484439"/>
          </a:xfrm>
          <a:prstGeom prst="rect">
            <a:avLst/>
          </a:prstGeom>
        </p:spPr>
      </p:pic>
      <p:pic>
        <p:nvPicPr>
          <p:cNvPr id="4" name="図 3">
            <a:extLst>
              <a:ext uri="{FF2B5EF4-FFF2-40B4-BE49-F238E27FC236}">
                <a16:creationId xmlns:a16="http://schemas.microsoft.com/office/drawing/2014/main" id="{5A371F6F-0C1A-EE4D-9C4E-09A0DAF87DFF}"/>
              </a:ext>
            </a:extLst>
          </p:cNvPr>
          <p:cNvPicPr>
            <a:picLocks noChangeAspect="1"/>
          </p:cNvPicPr>
          <p:nvPr/>
        </p:nvPicPr>
        <p:blipFill rotWithShape="1">
          <a:blip r:embed="rId4"/>
          <a:srcRect l="16007" t="6677" r="8722" b="1785"/>
          <a:stretch/>
        </p:blipFill>
        <p:spPr>
          <a:xfrm>
            <a:off x="3656697" y="2165388"/>
            <a:ext cx="1810319" cy="2550017"/>
          </a:xfrm>
          <a:prstGeom prst="rect">
            <a:avLst/>
          </a:prstGeom>
        </p:spPr>
      </p:pic>
      <p:pic>
        <p:nvPicPr>
          <p:cNvPr id="6" name="図 5">
            <a:extLst>
              <a:ext uri="{FF2B5EF4-FFF2-40B4-BE49-F238E27FC236}">
                <a16:creationId xmlns:a16="http://schemas.microsoft.com/office/drawing/2014/main" id="{FB256EA5-A4BE-B44F-A783-FADD11EAB2A4}"/>
              </a:ext>
            </a:extLst>
          </p:cNvPr>
          <p:cNvPicPr>
            <a:picLocks noChangeAspect="1"/>
          </p:cNvPicPr>
          <p:nvPr/>
        </p:nvPicPr>
        <p:blipFill>
          <a:blip r:embed="rId5"/>
          <a:stretch>
            <a:fillRect/>
          </a:stretch>
        </p:blipFill>
        <p:spPr>
          <a:xfrm>
            <a:off x="6622416" y="2336535"/>
            <a:ext cx="1854200" cy="2273300"/>
          </a:xfrm>
          <a:prstGeom prst="rect">
            <a:avLst/>
          </a:prstGeom>
        </p:spPr>
      </p:pic>
    </p:spTree>
    <p:extLst>
      <p:ext uri="{BB962C8B-B14F-4D97-AF65-F5344CB8AC3E}">
        <p14:creationId xmlns:p14="http://schemas.microsoft.com/office/powerpoint/2010/main" val="415608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244413" y="205319"/>
            <a:ext cx="2798458" cy="646331"/>
          </a:xfrm>
          <a:prstGeom prst="rect">
            <a:avLst/>
          </a:prstGeom>
          <a:noFill/>
        </p:spPr>
        <p:txBody>
          <a:bodyPr wrap="none" rtlCol="0">
            <a:spAutoFit/>
          </a:bodyPr>
          <a:lstStyle/>
          <a:p>
            <a:r>
              <a:rPr lang="en-US" altLang="ja-JP" sz="3600" dirty="0"/>
              <a:t>Preprocessing</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1293685" y="1384998"/>
            <a:ext cx="1987916" cy="461665"/>
          </a:xfrm>
          <a:prstGeom prst="rect">
            <a:avLst/>
          </a:prstGeom>
          <a:noFill/>
        </p:spPr>
        <p:txBody>
          <a:bodyPr wrap="none" rtlCol="0">
            <a:spAutoFit/>
          </a:bodyPr>
          <a:lstStyle/>
          <a:p>
            <a:r>
              <a:rPr lang="en-US" altLang="ja-JP" sz="2400" dirty="0"/>
              <a:t>From 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331225" y="1398396"/>
            <a:ext cx="2776466" cy="461665"/>
          </a:xfrm>
          <a:prstGeom prst="rect">
            <a:avLst/>
          </a:prstGeom>
          <a:noFill/>
        </p:spPr>
        <p:txBody>
          <a:bodyPr wrap="none" rtlCol="0">
            <a:spAutoFit/>
          </a:bodyPr>
          <a:lstStyle/>
          <a:p>
            <a:r>
              <a:rPr lang="en-US" altLang="ja-JP" sz="2400" dirty="0"/>
              <a:t>Only a chair and wall</a:t>
            </a:r>
            <a:endParaRPr kumimoji="1" lang="ja-JP" altLang="en-US" sz="2400"/>
          </a:p>
        </p:txBody>
      </p:sp>
      <p:pic>
        <p:nvPicPr>
          <p:cNvPr id="6" name="図 5">
            <a:extLst>
              <a:ext uri="{FF2B5EF4-FFF2-40B4-BE49-F238E27FC236}">
                <a16:creationId xmlns:a16="http://schemas.microsoft.com/office/drawing/2014/main" id="{557E218E-34E7-6C49-85D6-D44B20EAAF0B}"/>
              </a:ext>
            </a:extLst>
          </p:cNvPr>
          <p:cNvPicPr>
            <a:picLocks noChangeAspect="1"/>
          </p:cNvPicPr>
          <p:nvPr/>
        </p:nvPicPr>
        <p:blipFill>
          <a:blip r:embed="rId3"/>
          <a:stretch>
            <a:fillRect/>
          </a:stretch>
        </p:blipFill>
        <p:spPr>
          <a:xfrm>
            <a:off x="542416" y="1778057"/>
            <a:ext cx="3803020" cy="3720345"/>
          </a:xfrm>
          <a:prstGeom prst="rect">
            <a:avLst/>
          </a:prstGeom>
        </p:spPr>
      </p:pic>
      <p:sp>
        <p:nvSpPr>
          <p:cNvPr id="14" name="テキスト ボックス 13">
            <a:extLst>
              <a:ext uri="{FF2B5EF4-FFF2-40B4-BE49-F238E27FC236}">
                <a16:creationId xmlns:a16="http://schemas.microsoft.com/office/drawing/2014/main" id="{B99D922F-1211-6D4A-BDD9-895FE8FDC9A2}"/>
              </a:ext>
            </a:extLst>
          </p:cNvPr>
          <p:cNvSpPr txBox="1"/>
          <p:nvPr/>
        </p:nvSpPr>
        <p:spPr>
          <a:xfrm>
            <a:off x="301386" y="4827152"/>
            <a:ext cx="801823" cy="461665"/>
          </a:xfrm>
          <a:prstGeom prst="rect">
            <a:avLst/>
          </a:prstGeom>
          <a:noFill/>
        </p:spPr>
        <p:txBody>
          <a:bodyPr wrap="none" rtlCol="0">
            <a:spAutoFit/>
          </a:bodyPr>
          <a:lstStyle/>
          <a:p>
            <a:r>
              <a:rPr kumimoji="1" lang="en-US" altLang="ja-JP" sz="2400" dirty="0"/>
              <a:t>chair</a:t>
            </a:r>
            <a:endParaRPr kumimoji="1" lang="ja-JP" altLang="en-US" sz="2400"/>
          </a:p>
        </p:txBody>
      </p:sp>
      <p:sp>
        <p:nvSpPr>
          <p:cNvPr id="13" name="矢印: 右 12">
            <a:extLst>
              <a:ext uri="{FF2B5EF4-FFF2-40B4-BE49-F238E27FC236}">
                <a16:creationId xmlns:a16="http://schemas.microsoft.com/office/drawing/2014/main" id="{867BD8AA-33A4-E147-AE40-22044E76FD71}"/>
              </a:ext>
            </a:extLst>
          </p:cNvPr>
          <p:cNvSpPr/>
          <p:nvPr/>
        </p:nvSpPr>
        <p:spPr>
          <a:xfrm rot="19086384">
            <a:off x="1024465" y="4441723"/>
            <a:ext cx="538440" cy="407650"/>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9" name="図 8">
            <a:extLst>
              <a:ext uri="{FF2B5EF4-FFF2-40B4-BE49-F238E27FC236}">
                <a16:creationId xmlns:a16="http://schemas.microsoft.com/office/drawing/2014/main" id="{B6910389-940B-BB41-9976-1A95E73B10F7}"/>
              </a:ext>
            </a:extLst>
          </p:cNvPr>
          <p:cNvPicPr>
            <a:picLocks noChangeAspect="1"/>
          </p:cNvPicPr>
          <p:nvPr/>
        </p:nvPicPr>
        <p:blipFill>
          <a:blip r:embed="rId4"/>
          <a:stretch>
            <a:fillRect/>
          </a:stretch>
        </p:blipFill>
        <p:spPr>
          <a:xfrm>
            <a:off x="5331225" y="2307222"/>
            <a:ext cx="2808313" cy="3166516"/>
          </a:xfrm>
          <a:prstGeom prst="rect">
            <a:avLst/>
          </a:prstGeom>
        </p:spPr>
      </p:pic>
      <p:sp>
        <p:nvSpPr>
          <p:cNvPr id="17" name="テキスト ボックス 16">
            <a:extLst>
              <a:ext uri="{FF2B5EF4-FFF2-40B4-BE49-F238E27FC236}">
                <a16:creationId xmlns:a16="http://schemas.microsoft.com/office/drawing/2014/main" id="{E79AAB23-EB76-8B4C-A0FD-6BB436C60DC8}"/>
              </a:ext>
            </a:extLst>
          </p:cNvPr>
          <p:cNvSpPr txBox="1"/>
          <p:nvPr/>
        </p:nvSpPr>
        <p:spPr>
          <a:xfrm>
            <a:off x="2019013" y="5895552"/>
            <a:ext cx="5257273" cy="461665"/>
          </a:xfrm>
          <a:prstGeom prst="rect">
            <a:avLst/>
          </a:prstGeom>
          <a:noFill/>
        </p:spPr>
        <p:txBody>
          <a:bodyPr wrap="none" rtlCol="0">
            <a:spAutoFit/>
          </a:bodyPr>
          <a:lstStyle/>
          <a:p>
            <a:r>
              <a:rPr kumimoji="1" lang="en-US" altLang="ja-JP" sz="2400" dirty="0"/>
              <a:t>Doing same thing to other sensor as well</a:t>
            </a:r>
            <a:endParaRPr kumimoji="1" lang="ja-JP" altLang="en-US" sz="2400"/>
          </a:p>
        </p:txBody>
      </p:sp>
      <p:sp>
        <p:nvSpPr>
          <p:cNvPr id="21" name="矢印: 右 12">
            <a:extLst>
              <a:ext uri="{FF2B5EF4-FFF2-40B4-BE49-F238E27FC236}">
                <a16:creationId xmlns:a16="http://schemas.microsoft.com/office/drawing/2014/main" id="{D46CFB18-29B0-8549-8D01-7001A2BD58C4}"/>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2" name="ドーナツ 21">
            <a:extLst>
              <a:ext uri="{FF2B5EF4-FFF2-40B4-BE49-F238E27FC236}">
                <a16:creationId xmlns:a16="http://schemas.microsoft.com/office/drawing/2014/main" id="{23AD552F-0FDA-0E4E-A6D6-6AE66527C03A}"/>
              </a:ext>
            </a:extLst>
          </p:cNvPr>
          <p:cNvSpPr/>
          <p:nvPr/>
        </p:nvSpPr>
        <p:spPr>
          <a:xfrm rot="2501765">
            <a:off x="1738955" y="2775756"/>
            <a:ext cx="1709827" cy="575187"/>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
        <p:nvSpPr>
          <p:cNvPr id="23" name="ドーナツ 22">
            <a:extLst>
              <a:ext uri="{FF2B5EF4-FFF2-40B4-BE49-F238E27FC236}">
                <a16:creationId xmlns:a16="http://schemas.microsoft.com/office/drawing/2014/main" id="{A2E82783-9087-7D4B-B418-DC550C99CE84}"/>
              </a:ext>
            </a:extLst>
          </p:cNvPr>
          <p:cNvSpPr/>
          <p:nvPr/>
        </p:nvSpPr>
        <p:spPr>
          <a:xfrm rot="2501765">
            <a:off x="3374236" y="2659781"/>
            <a:ext cx="334845" cy="393915"/>
          </a:xfrm>
          <a:prstGeom prst="donut">
            <a:avLst>
              <a:gd name="adj" fmla="val 9355"/>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solidFill>
                <a:schemeClr val="tx1"/>
              </a:solidFill>
            </a:endParaRPr>
          </a:p>
        </p:txBody>
      </p:sp>
    </p:spTree>
    <p:extLst>
      <p:ext uri="{BB962C8B-B14F-4D97-AF65-F5344CB8AC3E}">
        <p14:creationId xmlns:p14="http://schemas.microsoft.com/office/powerpoint/2010/main" val="3087314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126713" y="205319"/>
            <a:ext cx="4517968" cy="646331"/>
          </a:xfrm>
          <a:prstGeom prst="rect">
            <a:avLst/>
          </a:prstGeom>
          <a:noFill/>
        </p:spPr>
        <p:txBody>
          <a:bodyPr wrap="none" rtlCol="0">
            <a:spAutoFit/>
          </a:bodyPr>
          <a:lstStyle/>
          <a:p>
            <a:r>
              <a:rPr lang="en-US" altLang="ja-JP" sz="3600" dirty="0"/>
              <a:t>Box2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899444" y="5078044"/>
              <a:ext cx="1395831" cy="401669"/>
            </a:xfrm>
            <a:prstGeom prst="rect">
              <a:avLst/>
            </a:prstGeom>
            <a:noFill/>
          </p:spPr>
          <p:txBody>
            <a:bodyPr wrap="none" rtlCol="0">
              <a:spAutoFit/>
            </a:bodyPr>
            <a:lstStyle/>
            <a:p>
              <a:r>
                <a:rPr kumimoji="1" lang="en-US" altLang="ja-JP" sz="2400" dirty="0"/>
                <a:t>Fitness 0.21</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0.14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385697" y="321571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F518FCF2-89F2-9B46-AD58-40CFAF2FD5CE}"/>
              </a:ext>
            </a:extLst>
          </p:cNvPr>
          <p:cNvPicPr>
            <a:picLocks noChangeAspect="1"/>
          </p:cNvPicPr>
          <p:nvPr/>
        </p:nvPicPr>
        <p:blipFill rotWithShape="1">
          <a:blip r:embed="rId3"/>
          <a:srcRect l="6353" t="13896"/>
          <a:stretch/>
        </p:blipFill>
        <p:spPr>
          <a:xfrm>
            <a:off x="1325253" y="2290499"/>
            <a:ext cx="2386937" cy="2422524"/>
          </a:xfrm>
          <a:prstGeom prst="rect">
            <a:avLst/>
          </a:prstGeom>
        </p:spPr>
      </p:pic>
      <p:pic>
        <p:nvPicPr>
          <p:cNvPr id="10" name="図 9">
            <a:extLst>
              <a:ext uri="{FF2B5EF4-FFF2-40B4-BE49-F238E27FC236}">
                <a16:creationId xmlns:a16="http://schemas.microsoft.com/office/drawing/2014/main" id="{E9777BEC-3DE6-474F-A789-C90E4E8C4D5F}"/>
              </a:ext>
            </a:extLst>
          </p:cNvPr>
          <p:cNvPicPr>
            <a:picLocks noChangeAspect="1"/>
          </p:cNvPicPr>
          <p:nvPr/>
        </p:nvPicPr>
        <p:blipFill rotWithShape="1">
          <a:blip r:embed="rId4"/>
          <a:srcRect t="3034"/>
          <a:stretch/>
        </p:blipFill>
        <p:spPr>
          <a:xfrm>
            <a:off x="5464004" y="2290499"/>
            <a:ext cx="2361353" cy="2687637"/>
          </a:xfrm>
          <a:prstGeom prst="rect">
            <a:avLst/>
          </a:prstGeom>
        </p:spPr>
      </p:pic>
    </p:spTree>
    <p:extLst>
      <p:ext uri="{BB962C8B-B14F-4D97-AF65-F5344CB8AC3E}">
        <p14:creationId xmlns:p14="http://schemas.microsoft.com/office/powerpoint/2010/main" val="721503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098949" y="220068"/>
            <a:ext cx="4786182" cy="646331"/>
          </a:xfrm>
          <a:prstGeom prst="rect">
            <a:avLst/>
          </a:prstGeom>
          <a:noFill/>
        </p:spPr>
        <p:txBody>
          <a:bodyPr wrap="none" rtlCol="0">
            <a:spAutoFit/>
          </a:bodyPr>
          <a:lstStyle/>
          <a:p>
            <a:r>
              <a:rPr lang="en-US" altLang="ja-JP" sz="3600" dirty="0"/>
              <a:t>Chair result with Ground</a:t>
            </a:r>
            <a:endParaRPr lang="ja-JP" altLang="en-US" sz="3600"/>
          </a:p>
        </p:txBody>
      </p:sp>
      <p:grpSp>
        <p:nvGrpSpPr>
          <p:cNvPr id="6" name="グループ化 5">
            <a:extLst>
              <a:ext uri="{FF2B5EF4-FFF2-40B4-BE49-F238E27FC236}">
                <a16:creationId xmlns:a16="http://schemas.microsoft.com/office/drawing/2014/main" id="{57E72E3F-E4EC-6644-9F14-9532FB6D655C}"/>
              </a:ext>
            </a:extLst>
          </p:cNvPr>
          <p:cNvGrpSpPr/>
          <p:nvPr/>
        </p:nvGrpSpPr>
        <p:grpSpPr>
          <a:xfrm>
            <a:off x="5367680" y="1536329"/>
            <a:ext cx="2979248" cy="4106631"/>
            <a:chOff x="597827" y="1743122"/>
            <a:chExt cx="2493952" cy="3572950"/>
          </a:xfrm>
        </p:grpSpPr>
        <p:sp>
          <p:nvSpPr>
            <p:cNvPr id="8" name="テキスト ボックス 7">
              <a:extLst>
                <a:ext uri="{FF2B5EF4-FFF2-40B4-BE49-F238E27FC236}">
                  <a16:creationId xmlns:a16="http://schemas.microsoft.com/office/drawing/2014/main" id="{93C9FF8C-1F66-9A43-9725-DC7231CE23C7}"/>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1073613" y="4914403"/>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sp>
        <p:nvSpPr>
          <p:cNvPr id="18" name="テキスト ボックス 17">
            <a:extLst>
              <a:ext uri="{FF2B5EF4-FFF2-40B4-BE49-F238E27FC236}">
                <a16:creationId xmlns:a16="http://schemas.microsoft.com/office/drawing/2014/main" id="{73ADFFAA-277B-9342-BDAA-3782BF1C66A5}"/>
              </a:ext>
            </a:extLst>
          </p:cNvPr>
          <p:cNvSpPr txBox="1"/>
          <p:nvPr/>
        </p:nvSpPr>
        <p:spPr>
          <a:xfrm>
            <a:off x="1163647" y="153632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934747E8-B0B2-3F49-A3D3-60ECF60F843F}"/>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1" name="図 10">
            <a:extLst>
              <a:ext uri="{FF2B5EF4-FFF2-40B4-BE49-F238E27FC236}">
                <a16:creationId xmlns:a16="http://schemas.microsoft.com/office/drawing/2014/main" id="{10F83410-FF9F-CC40-B155-9646FB37AAC4}"/>
              </a:ext>
            </a:extLst>
          </p:cNvPr>
          <p:cNvPicPr>
            <a:picLocks noChangeAspect="1"/>
          </p:cNvPicPr>
          <p:nvPr/>
        </p:nvPicPr>
        <p:blipFill>
          <a:blip r:embed="rId3"/>
          <a:stretch>
            <a:fillRect/>
          </a:stretch>
        </p:blipFill>
        <p:spPr>
          <a:xfrm>
            <a:off x="600240" y="2504236"/>
            <a:ext cx="3759778" cy="2237963"/>
          </a:xfrm>
          <a:prstGeom prst="rect">
            <a:avLst/>
          </a:prstGeom>
        </p:spPr>
      </p:pic>
      <p:pic>
        <p:nvPicPr>
          <p:cNvPr id="13" name="図 12">
            <a:extLst>
              <a:ext uri="{FF2B5EF4-FFF2-40B4-BE49-F238E27FC236}">
                <a16:creationId xmlns:a16="http://schemas.microsoft.com/office/drawing/2014/main" id="{19504C77-FA7C-E545-94A6-AD73622EAE24}"/>
              </a:ext>
            </a:extLst>
          </p:cNvPr>
          <p:cNvPicPr>
            <a:picLocks noChangeAspect="1"/>
          </p:cNvPicPr>
          <p:nvPr/>
        </p:nvPicPr>
        <p:blipFill>
          <a:blip r:embed="rId4"/>
          <a:stretch>
            <a:fillRect/>
          </a:stretch>
        </p:blipFill>
        <p:spPr>
          <a:xfrm>
            <a:off x="5192617" y="2736881"/>
            <a:ext cx="3154311" cy="2005318"/>
          </a:xfrm>
          <a:prstGeom prst="rect">
            <a:avLst/>
          </a:prstGeom>
        </p:spPr>
      </p:pic>
    </p:spTree>
    <p:extLst>
      <p:ext uri="{BB962C8B-B14F-4D97-AF65-F5344CB8AC3E}">
        <p14:creationId xmlns:p14="http://schemas.microsoft.com/office/powerpoint/2010/main" val="398568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C3CC062-4C4B-8E44-BC13-1DE74029212C}"/>
              </a:ext>
            </a:extLst>
          </p:cNvPr>
          <p:cNvPicPr>
            <a:picLocks noChangeAspect="1"/>
          </p:cNvPicPr>
          <p:nvPr/>
        </p:nvPicPr>
        <p:blipFill>
          <a:blip r:embed="rId3"/>
          <a:stretch>
            <a:fillRect/>
          </a:stretch>
        </p:blipFill>
        <p:spPr>
          <a:xfrm>
            <a:off x="4776051" y="2502005"/>
            <a:ext cx="3911600" cy="2374900"/>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285252" y="205319"/>
            <a:ext cx="4573496" cy="646331"/>
          </a:xfrm>
          <a:prstGeom prst="rect">
            <a:avLst/>
          </a:prstGeom>
          <a:noFill/>
        </p:spPr>
        <p:txBody>
          <a:bodyPr wrap="none" rtlCol="0">
            <a:spAutoFit/>
          </a:bodyPr>
          <a:lstStyle/>
          <a:p>
            <a:r>
              <a:rPr lang="en-US" altLang="ja-JP" sz="3600" dirty="0"/>
              <a:t>Chair result with refine </a:t>
            </a:r>
            <a:endParaRPr lang="ja-JP" altLang="en-US" sz="3600"/>
          </a:p>
        </p:txBody>
      </p:sp>
      <p:grpSp>
        <p:nvGrpSpPr>
          <p:cNvPr id="23" name="グループ化 22">
            <a:extLst>
              <a:ext uri="{FF2B5EF4-FFF2-40B4-BE49-F238E27FC236}">
                <a16:creationId xmlns:a16="http://schemas.microsoft.com/office/drawing/2014/main" id="{B7873F23-F741-4D4B-A3CB-761AE377C136}"/>
              </a:ext>
            </a:extLst>
          </p:cNvPr>
          <p:cNvGrpSpPr/>
          <p:nvPr/>
        </p:nvGrpSpPr>
        <p:grpSpPr>
          <a:xfrm>
            <a:off x="1180268" y="1507619"/>
            <a:ext cx="2979248" cy="4294714"/>
            <a:chOff x="597827" y="1743122"/>
            <a:chExt cx="2493952" cy="3736591"/>
          </a:xfrm>
        </p:grpSpPr>
        <p:sp>
          <p:nvSpPr>
            <p:cNvPr id="25" name="テキスト ボックス 24">
              <a:extLst>
                <a:ext uri="{FF2B5EF4-FFF2-40B4-BE49-F238E27FC236}">
                  <a16:creationId xmlns:a16="http://schemas.microsoft.com/office/drawing/2014/main" id="{87537926-E785-594B-BB7B-252BF3EAA540}"/>
                </a:ext>
              </a:extLst>
            </p:cNvPr>
            <p:cNvSpPr txBox="1"/>
            <p:nvPr/>
          </p:nvSpPr>
          <p:spPr>
            <a:xfrm>
              <a:off x="597827" y="1743122"/>
              <a:ext cx="2493952" cy="461665"/>
            </a:xfrm>
            <a:prstGeom prst="rect">
              <a:avLst/>
            </a:prstGeom>
            <a:noFill/>
          </p:spPr>
          <p:txBody>
            <a:bodyPr wrap="none" rtlCol="0">
              <a:spAutoFit/>
            </a:bodyPr>
            <a:lstStyle/>
            <a:p>
              <a:r>
                <a:rPr kumimoji="1" lang="en-US" altLang="ja-JP" sz="2400" dirty="0"/>
                <a:t>Global registration</a:t>
              </a:r>
              <a:endParaRPr kumimoji="1" lang="ja-JP" altLang="en-US" sz="2400"/>
            </a:p>
          </p:txBody>
        </p:sp>
        <p:sp>
          <p:nvSpPr>
            <p:cNvPr id="26" name="テキスト ボックス 25">
              <a:extLst>
                <a:ext uri="{FF2B5EF4-FFF2-40B4-BE49-F238E27FC236}">
                  <a16:creationId xmlns:a16="http://schemas.microsoft.com/office/drawing/2014/main" id="{BE34634E-10A5-C048-B67A-0AE07F645C82}"/>
                </a:ext>
              </a:extLst>
            </p:cNvPr>
            <p:cNvSpPr txBox="1"/>
            <p:nvPr/>
          </p:nvSpPr>
          <p:spPr>
            <a:xfrm>
              <a:off x="995125" y="5078044"/>
              <a:ext cx="1395831" cy="401669"/>
            </a:xfrm>
            <a:prstGeom prst="rect">
              <a:avLst/>
            </a:prstGeom>
            <a:noFill/>
          </p:spPr>
          <p:txBody>
            <a:bodyPr wrap="none" rtlCol="0">
              <a:spAutoFit/>
            </a:bodyPr>
            <a:lstStyle/>
            <a:p>
              <a:r>
                <a:rPr kumimoji="1" lang="en-US" altLang="ja-JP" sz="2400" dirty="0"/>
                <a:t>Fitness 0.10</a:t>
              </a:r>
              <a:endParaRPr kumimoji="1" lang="ja-JP" altLang="en-US" sz="2400"/>
            </a:p>
          </p:txBody>
        </p:sp>
      </p:grpSp>
      <p:grpSp>
        <p:nvGrpSpPr>
          <p:cNvPr id="15" name="グループ化 14">
            <a:extLst>
              <a:ext uri="{FF2B5EF4-FFF2-40B4-BE49-F238E27FC236}">
                <a16:creationId xmlns:a16="http://schemas.microsoft.com/office/drawing/2014/main" id="{E37F21C9-17A4-F94D-A134-E8A91EB8DF5F}"/>
              </a:ext>
            </a:extLst>
          </p:cNvPr>
          <p:cNvGrpSpPr/>
          <p:nvPr/>
        </p:nvGrpSpPr>
        <p:grpSpPr>
          <a:xfrm>
            <a:off x="5810959" y="1576577"/>
            <a:ext cx="1667444" cy="4225756"/>
            <a:chOff x="1310238" y="1581558"/>
            <a:chExt cx="1667444" cy="4225756"/>
          </a:xfrm>
        </p:grpSpPr>
        <p:sp>
          <p:nvSpPr>
            <p:cNvPr id="16" name="テキスト ボックス 15">
              <a:extLst>
                <a:ext uri="{FF2B5EF4-FFF2-40B4-BE49-F238E27FC236}">
                  <a16:creationId xmlns:a16="http://schemas.microsoft.com/office/drawing/2014/main" id="{AFFC1297-BB9D-1645-85DB-A31AC7E7EBD3}"/>
                </a:ext>
              </a:extLst>
            </p:cNvPr>
            <p:cNvSpPr txBox="1"/>
            <p:nvPr/>
          </p:nvSpPr>
          <p:spPr>
            <a:xfrm>
              <a:off x="1407380" y="1581558"/>
              <a:ext cx="1473160" cy="461665"/>
            </a:xfrm>
            <a:prstGeom prst="rect">
              <a:avLst/>
            </a:prstGeom>
            <a:noFill/>
          </p:spPr>
          <p:txBody>
            <a:bodyPr wrap="none" rtlCol="0">
              <a:spAutoFit/>
            </a:bodyPr>
            <a:lstStyle/>
            <a:p>
              <a:r>
                <a:rPr kumimoji="1" lang="en-US" altLang="ja-JP" sz="2400" dirty="0" err="1"/>
                <a:t>ICP_refine</a:t>
              </a:r>
              <a:endParaRPr kumimoji="1" lang="ja-JP" altLang="en-US" sz="2400"/>
            </a:p>
          </p:txBody>
        </p:sp>
        <p:sp>
          <p:nvSpPr>
            <p:cNvPr id="17" name="テキスト ボックス 16">
              <a:extLst>
                <a:ext uri="{FF2B5EF4-FFF2-40B4-BE49-F238E27FC236}">
                  <a16:creationId xmlns:a16="http://schemas.microsoft.com/office/drawing/2014/main" id="{5EF8847D-7BCC-5C44-B674-24011FED2F4A}"/>
                </a:ext>
              </a:extLst>
            </p:cNvPr>
            <p:cNvSpPr txBox="1"/>
            <p:nvPr/>
          </p:nvSpPr>
          <p:spPr>
            <a:xfrm>
              <a:off x="1310238" y="5345649"/>
              <a:ext cx="1667444" cy="461665"/>
            </a:xfrm>
            <a:prstGeom prst="rect">
              <a:avLst/>
            </a:prstGeom>
            <a:noFill/>
          </p:spPr>
          <p:txBody>
            <a:bodyPr wrap="none" rtlCol="0">
              <a:spAutoFit/>
            </a:bodyPr>
            <a:lstStyle/>
            <a:p>
              <a:r>
                <a:rPr kumimoji="1" lang="en-US" altLang="ja-JP" sz="2400" dirty="0"/>
                <a:t>Fitness 0.34</a:t>
              </a:r>
              <a:endParaRPr kumimoji="1" lang="ja-JP" altLang="en-US" sz="2400"/>
            </a:p>
          </p:txBody>
        </p:sp>
      </p:grpSp>
      <p:sp>
        <p:nvSpPr>
          <p:cNvPr id="19" name="矢印: 右 12">
            <a:extLst>
              <a:ext uri="{FF2B5EF4-FFF2-40B4-BE49-F238E27FC236}">
                <a16:creationId xmlns:a16="http://schemas.microsoft.com/office/drawing/2014/main" id="{2D8BA78C-7ED6-3C42-8F29-3FAC62D5B30C}"/>
              </a:ext>
            </a:extLst>
          </p:cNvPr>
          <p:cNvSpPr/>
          <p:nvPr/>
        </p:nvSpPr>
        <p:spPr>
          <a:xfrm>
            <a:off x="4159516" y="322189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20" name="図 19">
            <a:extLst>
              <a:ext uri="{FF2B5EF4-FFF2-40B4-BE49-F238E27FC236}">
                <a16:creationId xmlns:a16="http://schemas.microsoft.com/office/drawing/2014/main" id="{94642001-6FCC-0A47-ADC3-33D4BC1BBDC9}"/>
              </a:ext>
            </a:extLst>
          </p:cNvPr>
          <p:cNvPicPr>
            <a:picLocks noChangeAspect="1"/>
          </p:cNvPicPr>
          <p:nvPr/>
        </p:nvPicPr>
        <p:blipFill>
          <a:blip r:embed="rId4"/>
          <a:stretch>
            <a:fillRect/>
          </a:stretch>
        </p:blipFill>
        <p:spPr>
          <a:xfrm>
            <a:off x="911442" y="2505285"/>
            <a:ext cx="3154311" cy="2005318"/>
          </a:xfrm>
          <a:prstGeom prst="rect">
            <a:avLst/>
          </a:prstGeom>
        </p:spPr>
      </p:pic>
    </p:spTree>
    <p:extLst>
      <p:ext uri="{BB962C8B-B14F-4D97-AF65-F5344CB8AC3E}">
        <p14:creationId xmlns:p14="http://schemas.microsoft.com/office/powerpoint/2010/main" val="1277198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850454" y="3013502"/>
            <a:ext cx="5443093" cy="830997"/>
          </a:xfrm>
          <a:prstGeom prst="rect">
            <a:avLst/>
          </a:prstGeom>
          <a:noFill/>
        </p:spPr>
        <p:txBody>
          <a:bodyPr wrap="none" rtlCol="0">
            <a:spAutoFit/>
          </a:bodyPr>
          <a:lstStyle/>
          <a:p>
            <a:r>
              <a:rPr lang="en-US" altLang="ja-JP" sz="4800" b="1" dirty="0"/>
              <a:t>Multiple registration</a:t>
            </a:r>
            <a:endParaRPr lang="ja-JP" altLang="en-US" sz="4800" b="1"/>
          </a:p>
        </p:txBody>
      </p:sp>
    </p:spTree>
    <p:extLst>
      <p:ext uri="{BB962C8B-B14F-4D97-AF65-F5344CB8AC3E}">
        <p14:creationId xmlns:p14="http://schemas.microsoft.com/office/powerpoint/2010/main" val="2080439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508248" y="205319"/>
            <a:ext cx="2127505" cy="646331"/>
          </a:xfrm>
          <a:prstGeom prst="rect">
            <a:avLst/>
          </a:prstGeom>
          <a:noFill/>
        </p:spPr>
        <p:txBody>
          <a:bodyPr wrap="none" rtlCol="0">
            <a:spAutoFit/>
          </a:bodyPr>
          <a:lstStyle/>
          <a:p>
            <a:r>
              <a:rPr lang="en-US" altLang="ja-JP" sz="3600" dirty="0"/>
              <a:t>Only Chair</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pic>
        <p:nvPicPr>
          <p:cNvPr id="5" name="図 4">
            <a:extLst>
              <a:ext uri="{FF2B5EF4-FFF2-40B4-BE49-F238E27FC236}">
                <a16:creationId xmlns:a16="http://schemas.microsoft.com/office/drawing/2014/main" id="{6C48054E-EE3D-0143-80EF-4817035ECAE3}"/>
              </a:ext>
            </a:extLst>
          </p:cNvPr>
          <p:cNvPicPr>
            <a:picLocks noChangeAspect="1"/>
          </p:cNvPicPr>
          <p:nvPr/>
        </p:nvPicPr>
        <p:blipFill rotWithShape="1">
          <a:blip r:embed="rId3"/>
          <a:srcRect l="21993" t="11826" r="15217" b="13148"/>
          <a:stretch/>
        </p:blipFill>
        <p:spPr>
          <a:xfrm>
            <a:off x="5612291" y="2286000"/>
            <a:ext cx="2491409" cy="3118742"/>
          </a:xfrm>
          <a:prstGeom prst="rect">
            <a:avLst/>
          </a:prstGeom>
        </p:spPr>
      </p:pic>
      <p:pic>
        <p:nvPicPr>
          <p:cNvPr id="4" name="図 3">
            <a:extLst>
              <a:ext uri="{FF2B5EF4-FFF2-40B4-BE49-F238E27FC236}">
                <a16:creationId xmlns:a16="http://schemas.microsoft.com/office/drawing/2014/main" id="{8A0FC3AF-F3B9-3A48-93B3-3FD686496940}"/>
              </a:ext>
            </a:extLst>
          </p:cNvPr>
          <p:cNvPicPr>
            <a:picLocks noChangeAspect="1"/>
          </p:cNvPicPr>
          <p:nvPr/>
        </p:nvPicPr>
        <p:blipFill rotWithShape="1">
          <a:blip r:embed="rId4"/>
          <a:srcRect l="17630" t="9828" r="8049" b="11801"/>
          <a:stretch/>
        </p:blipFill>
        <p:spPr>
          <a:xfrm>
            <a:off x="998506" y="2516633"/>
            <a:ext cx="3128964" cy="2657475"/>
          </a:xfrm>
          <a:prstGeom prst="rect">
            <a:avLst/>
          </a:prstGeom>
        </p:spPr>
      </p:pic>
      <p:sp>
        <p:nvSpPr>
          <p:cNvPr id="8" name="テキスト ボックス 7">
            <a:extLst>
              <a:ext uri="{FF2B5EF4-FFF2-40B4-BE49-F238E27FC236}">
                <a16:creationId xmlns:a16="http://schemas.microsoft.com/office/drawing/2014/main" id="{0C3FE991-E07C-004F-A452-0101758A9F13}"/>
              </a:ext>
            </a:extLst>
          </p:cNvPr>
          <p:cNvSpPr txBox="1"/>
          <p:nvPr/>
        </p:nvSpPr>
        <p:spPr>
          <a:xfrm>
            <a:off x="1246506" y="1555519"/>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0" name="テキスト ボックス 9">
            <a:extLst>
              <a:ext uri="{FF2B5EF4-FFF2-40B4-BE49-F238E27FC236}">
                <a16:creationId xmlns:a16="http://schemas.microsoft.com/office/drawing/2014/main" id="{EDBC68AB-257B-6943-8167-FEA35AAD5F85}"/>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945861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Box1 with ground</a:t>
            </a:r>
            <a:endParaRPr lang="ja-JP" altLang="en-US" sz="3600"/>
          </a:p>
        </p:txBody>
      </p:sp>
      <p:pic>
        <p:nvPicPr>
          <p:cNvPr id="4" name="図 3">
            <a:extLst>
              <a:ext uri="{FF2B5EF4-FFF2-40B4-BE49-F238E27FC236}">
                <a16:creationId xmlns:a16="http://schemas.microsoft.com/office/drawing/2014/main" id="{43FCDF05-8196-5B4B-85EA-0C959CF1DF4B}"/>
              </a:ext>
            </a:extLst>
          </p:cNvPr>
          <p:cNvPicPr>
            <a:picLocks noChangeAspect="1"/>
          </p:cNvPicPr>
          <p:nvPr/>
        </p:nvPicPr>
        <p:blipFill rotWithShape="1">
          <a:blip r:embed="rId3"/>
          <a:srcRect l="8616" t="5886" r="5000" b="1340"/>
          <a:stretch/>
        </p:blipFill>
        <p:spPr>
          <a:xfrm>
            <a:off x="627032" y="2360793"/>
            <a:ext cx="3071812" cy="2969154"/>
          </a:xfrm>
          <a:prstGeom prst="rect">
            <a:avLst/>
          </a:prstGeom>
        </p:spPr>
      </p:pic>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7" name="図 6">
            <a:extLst>
              <a:ext uri="{FF2B5EF4-FFF2-40B4-BE49-F238E27FC236}">
                <a16:creationId xmlns:a16="http://schemas.microsoft.com/office/drawing/2014/main" id="{088C370B-F4CD-6F4C-A56D-BC4DEC025E90}"/>
              </a:ext>
            </a:extLst>
          </p:cNvPr>
          <p:cNvPicPr>
            <a:picLocks noChangeAspect="1"/>
          </p:cNvPicPr>
          <p:nvPr/>
        </p:nvPicPr>
        <p:blipFill>
          <a:blip r:embed="rId4"/>
          <a:stretch>
            <a:fillRect/>
          </a:stretch>
        </p:blipFill>
        <p:spPr>
          <a:xfrm>
            <a:off x="4962221" y="2234502"/>
            <a:ext cx="3791550" cy="3095445"/>
          </a:xfrm>
          <a:prstGeom prst="rect">
            <a:avLst/>
          </a:prstGeom>
        </p:spPr>
      </p:pic>
      <p:sp>
        <p:nvSpPr>
          <p:cNvPr id="22" name="テキスト ボックス 21">
            <a:extLst>
              <a:ext uri="{FF2B5EF4-FFF2-40B4-BE49-F238E27FC236}">
                <a16:creationId xmlns:a16="http://schemas.microsoft.com/office/drawing/2014/main" id="{A99DADD3-19E5-E246-93D4-80C677B756DF}"/>
              </a:ext>
            </a:extLst>
          </p:cNvPr>
          <p:cNvSpPr txBox="1"/>
          <p:nvPr/>
        </p:nvSpPr>
        <p:spPr>
          <a:xfrm>
            <a:off x="4089005" y="5686376"/>
            <a:ext cx="965989" cy="646331"/>
          </a:xfrm>
          <a:prstGeom prst="rect">
            <a:avLst/>
          </a:prstGeom>
          <a:noFill/>
        </p:spPr>
        <p:txBody>
          <a:bodyPr wrap="square" rtlCol="0">
            <a:spAutoFit/>
          </a:bodyPr>
          <a:lstStyle/>
          <a:p>
            <a:r>
              <a:rPr lang="en-US" altLang="ja-JP" sz="3600" dirty="0"/>
              <a:t>Bad</a:t>
            </a:r>
            <a:endParaRPr kumimoji="1" lang="ja-JP" altLang="en-US" sz="3600"/>
          </a:p>
        </p:txBody>
      </p:sp>
    </p:spTree>
    <p:extLst>
      <p:ext uri="{BB962C8B-B14F-4D97-AF65-F5344CB8AC3E}">
        <p14:creationId xmlns:p14="http://schemas.microsoft.com/office/powerpoint/2010/main" val="3404334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828798" y="205319"/>
            <a:ext cx="3486404" cy="646331"/>
          </a:xfrm>
          <a:prstGeom prst="rect">
            <a:avLst/>
          </a:prstGeom>
          <a:noFill/>
        </p:spPr>
        <p:txBody>
          <a:bodyPr wrap="none" rtlCol="0">
            <a:spAutoFit/>
          </a:bodyPr>
          <a:lstStyle/>
          <a:p>
            <a:r>
              <a:rPr lang="en-US" altLang="ja-JP" sz="3600" dirty="0"/>
              <a:t>Box2 with ground</a:t>
            </a:r>
            <a:endParaRPr lang="ja-JP" altLang="en-US" sz="3600"/>
          </a:p>
        </p:txBody>
      </p:sp>
      <p:sp>
        <p:nvSpPr>
          <p:cNvPr id="18" name="テキスト ボックス 17">
            <a:extLst>
              <a:ext uri="{FF2B5EF4-FFF2-40B4-BE49-F238E27FC236}">
                <a16:creationId xmlns:a16="http://schemas.microsoft.com/office/drawing/2014/main" id="{89E85635-AB79-4C42-96E0-7CDF71E7BF2C}"/>
              </a:ext>
            </a:extLst>
          </p:cNvPr>
          <p:cNvSpPr txBox="1"/>
          <p:nvPr/>
        </p:nvSpPr>
        <p:spPr>
          <a:xfrm>
            <a:off x="6409412" y="155551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19" name="テキスト ボックス 18">
            <a:extLst>
              <a:ext uri="{FF2B5EF4-FFF2-40B4-BE49-F238E27FC236}">
                <a16:creationId xmlns:a16="http://schemas.microsoft.com/office/drawing/2014/main" id="{B8490C10-AC3B-EC40-B9C3-E137D4D0C94A}"/>
              </a:ext>
            </a:extLst>
          </p:cNvPr>
          <p:cNvSpPr txBox="1"/>
          <p:nvPr/>
        </p:nvSpPr>
        <p:spPr>
          <a:xfrm>
            <a:off x="846456" y="158837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20" name="矢印: 右 12">
            <a:extLst>
              <a:ext uri="{FF2B5EF4-FFF2-40B4-BE49-F238E27FC236}">
                <a16:creationId xmlns:a16="http://schemas.microsoft.com/office/drawing/2014/main" id="{60E62C34-6AA2-4D42-8A91-6782DF54A204}"/>
              </a:ext>
            </a:extLst>
          </p:cNvPr>
          <p:cNvSpPr/>
          <p:nvPr/>
        </p:nvSpPr>
        <p:spPr>
          <a:xfrm>
            <a:off x="4066517" y="330613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37E80640-DFB3-EE4F-A9FD-1B56EC193E8B}"/>
              </a:ext>
            </a:extLst>
          </p:cNvPr>
          <p:cNvPicPr>
            <a:picLocks noChangeAspect="1"/>
          </p:cNvPicPr>
          <p:nvPr/>
        </p:nvPicPr>
        <p:blipFill rotWithShape="1">
          <a:blip r:embed="rId3"/>
          <a:srcRect l="7087" t="-463" r="7087" b="4167"/>
          <a:stretch/>
        </p:blipFill>
        <p:spPr>
          <a:xfrm>
            <a:off x="161710" y="2234502"/>
            <a:ext cx="3904807" cy="2743918"/>
          </a:xfrm>
          <a:prstGeom prst="rect">
            <a:avLst/>
          </a:prstGeom>
        </p:spPr>
      </p:pic>
      <p:pic>
        <p:nvPicPr>
          <p:cNvPr id="8" name="図 7">
            <a:extLst>
              <a:ext uri="{FF2B5EF4-FFF2-40B4-BE49-F238E27FC236}">
                <a16:creationId xmlns:a16="http://schemas.microsoft.com/office/drawing/2014/main" id="{08C1320D-FC35-4149-9915-762EC0CBE4DD}"/>
              </a:ext>
            </a:extLst>
          </p:cNvPr>
          <p:cNvPicPr>
            <a:picLocks noChangeAspect="1"/>
          </p:cNvPicPr>
          <p:nvPr/>
        </p:nvPicPr>
        <p:blipFill>
          <a:blip r:embed="rId4"/>
          <a:stretch>
            <a:fillRect/>
          </a:stretch>
        </p:blipFill>
        <p:spPr>
          <a:xfrm>
            <a:off x="5132388" y="2234502"/>
            <a:ext cx="3487522" cy="2757576"/>
          </a:xfrm>
          <a:prstGeom prst="rect">
            <a:avLst/>
          </a:prstGeom>
        </p:spPr>
      </p:pic>
      <p:sp>
        <p:nvSpPr>
          <p:cNvPr id="12" name="テキスト ボックス 11">
            <a:extLst>
              <a:ext uri="{FF2B5EF4-FFF2-40B4-BE49-F238E27FC236}">
                <a16:creationId xmlns:a16="http://schemas.microsoft.com/office/drawing/2014/main" id="{FC37CFEE-6120-C842-8F13-CF3794212B90}"/>
              </a:ext>
            </a:extLst>
          </p:cNvPr>
          <p:cNvSpPr txBox="1"/>
          <p:nvPr/>
        </p:nvSpPr>
        <p:spPr>
          <a:xfrm>
            <a:off x="3930452" y="5686376"/>
            <a:ext cx="1283095" cy="646331"/>
          </a:xfrm>
          <a:prstGeom prst="rect">
            <a:avLst/>
          </a:prstGeom>
          <a:noFill/>
        </p:spPr>
        <p:txBody>
          <a:bodyPr wrap="square" rtlCol="0">
            <a:spAutoFit/>
          </a:bodyPr>
          <a:lstStyle/>
          <a:p>
            <a:r>
              <a:rPr kumimoji="1" lang="en-US" altLang="ja-JP" sz="3600" dirty="0"/>
              <a:t>Bad</a:t>
            </a:r>
            <a:endParaRPr kumimoji="1" lang="ja-JP" altLang="en-US" sz="3600"/>
          </a:p>
        </p:txBody>
      </p:sp>
    </p:spTree>
    <p:extLst>
      <p:ext uri="{BB962C8B-B14F-4D97-AF65-F5344CB8AC3E}">
        <p14:creationId xmlns:p14="http://schemas.microsoft.com/office/powerpoint/2010/main" val="3155071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789482F-2BEC-0649-A7D3-513AB402A826}"/>
              </a:ext>
            </a:extLst>
          </p:cNvPr>
          <p:cNvPicPr>
            <a:picLocks noChangeAspect="1"/>
          </p:cNvPicPr>
          <p:nvPr/>
        </p:nvPicPr>
        <p:blipFill rotWithShape="1">
          <a:blip r:embed="rId3"/>
          <a:srcRect l="2351" t="11401" r="3744" b="10547"/>
          <a:stretch/>
        </p:blipFill>
        <p:spPr>
          <a:xfrm>
            <a:off x="5000625" y="2254393"/>
            <a:ext cx="4143375" cy="2049276"/>
          </a:xfrm>
          <a:prstGeom prst="rect">
            <a:avLst/>
          </a:prstGeom>
        </p:spPr>
      </p:pic>
      <p:sp>
        <p:nvSpPr>
          <p:cNvPr id="3" name="テキスト ボックス 2">
            <a:extLst>
              <a:ext uri="{FF2B5EF4-FFF2-40B4-BE49-F238E27FC236}">
                <a16:creationId xmlns:a16="http://schemas.microsoft.com/office/drawing/2014/main" id="{58A40C0A-2F27-E34F-AF8E-62C676714E72}"/>
              </a:ext>
            </a:extLst>
          </p:cNvPr>
          <p:cNvSpPr txBox="1"/>
          <p:nvPr/>
        </p:nvSpPr>
        <p:spPr>
          <a:xfrm>
            <a:off x="2801034" y="205319"/>
            <a:ext cx="3541932" cy="646331"/>
          </a:xfrm>
          <a:prstGeom prst="rect">
            <a:avLst/>
          </a:prstGeom>
          <a:noFill/>
        </p:spPr>
        <p:txBody>
          <a:bodyPr wrap="none" rtlCol="0">
            <a:spAutoFit/>
          </a:bodyPr>
          <a:lstStyle/>
          <a:p>
            <a:r>
              <a:rPr lang="en-US" altLang="ja-JP" sz="3600" dirty="0"/>
              <a:t>Chair with ground</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142639"/>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175494"/>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280834" y="2893252"/>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6" name="図 5">
            <a:extLst>
              <a:ext uri="{FF2B5EF4-FFF2-40B4-BE49-F238E27FC236}">
                <a16:creationId xmlns:a16="http://schemas.microsoft.com/office/drawing/2014/main" id="{E2AC7E30-5557-F84C-95A7-142078947837}"/>
              </a:ext>
            </a:extLst>
          </p:cNvPr>
          <p:cNvPicPr>
            <a:picLocks noChangeAspect="1"/>
          </p:cNvPicPr>
          <p:nvPr/>
        </p:nvPicPr>
        <p:blipFill>
          <a:blip r:embed="rId4"/>
          <a:stretch>
            <a:fillRect/>
          </a:stretch>
        </p:blipFill>
        <p:spPr>
          <a:xfrm>
            <a:off x="333714" y="1858564"/>
            <a:ext cx="3875915" cy="2422447"/>
          </a:xfrm>
          <a:prstGeom prst="rect">
            <a:avLst/>
          </a:prstGeom>
        </p:spPr>
      </p:pic>
      <p:sp>
        <p:nvSpPr>
          <p:cNvPr id="13" name="テキスト ボックス 12">
            <a:extLst>
              <a:ext uri="{FF2B5EF4-FFF2-40B4-BE49-F238E27FC236}">
                <a16:creationId xmlns:a16="http://schemas.microsoft.com/office/drawing/2014/main" id="{36D87EAF-8162-5441-9253-77C94B9F9ADE}"/>
              </a:ext>
            </a:extLst>
          </p:cNvPr>
          <p:cNvSpPr txBox="1"/>
          <p:nvPr/>
        </p:nvSpPr>
        <p:spPr>
          <a:xfrm>
            <a:off x="2620791" y="6175111"/>
            <a:ext cx="3968671" cy="461665"/>
          </a:xfrm>
          <a:prstGeom prst="rect">
            <a:avLst/>
          </a:prstGeom>
          <a:noFill/>
        </p:spPr>
        <p:txBody>
          <a:bodyPr wrap="square" rtlCol="0">
            <a:spAutoFit/>
          </a:bodyPr>
          <a:lstStyle/>
          <a:p>
            <a:r>
              <a:rPr kumimoji="1" lang="en-US" altLang="ja-JP" sz="2400" dirty="0"/>
              <a:t>Appling this to other objects</a:t>
            </a:r>
            <a:endParaRPr kumimoji="1" lang="ja-JP" altLang="en-US" sz="2400"/>
          </a:p>
        </p:txBody>
      </p:sp>
      <p:pic>
        <p:nvPicPr>
          <p:cNvPr id="15" name="図 14">
            <a:extLst>
              <a:ext uri="{FF2B5EF4-FFF2-40B4-BE49-F238E27FC236}">
                <a16:creationId xmlns:a16="http://schemas.microsoft.com/office/drawing/2014/main" id="{5C0E4327-E201-2B47-B025-B7865D8DF5DD}"/>
              </a:ext>
            </a:extLst>
          </p:cNvPr>
          <p:cNvPicPr>
            <a:picLocks noChangeAspect="1"/>
          </p:cNvPicPr>
          <p:nvPr/>
        </p:nvPicPr>
        <p:blipFill>
          <a:blip r:embed="rId5"/>
          <a:stretch>
            <a:fillRect/>
          </a:stretch>
        </p:blipFill>
        <p:spPr>
          <a:xfrm>
            <a:off x="2809323" y="4401153"/>
            <a:ext cx="3591609" cy="1773958"/>
          </a:xfrm>
          <a:prstGeom prst="rect">
            <a:avLst/>
          </a:prstGeom>
        </p:spPr>
      </p:pic>
    </p:spTree>
    <p:extLst>
      <p:ext uri="{BB962C8B-B14F-4D97-AF65-F5344CB8AC3E}">
        <p14:creationId xmlns:p14="http://schemas.microsoft.com/office/powerpoint/2010/main" val="194537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06297" y="224405"/>
            <a:ext cx="2331407" cy="646331"/>
          </a:xfrm>
          <a:prstGeom prst="rect">
            <a:avLst/>
          </a:prstGeom>
          <a:noFill/>
        </p:spPr>
        <p:txBody>
          <a:bodyPr wrap="none" rtlCol="0">
            <a:spAutoFit/>
          </a:bodyPr>
          <a:lstStyle/>
          <a:p>
            <a:r>
              <a:rPr lang="en-US" altLang="ja-JP" sz="3600" dirty="0"/>
              <a:t>Chair result</a:t>
            </a:r>
            <a:endParaRPr lang="ja-JP" altLang="en-US" sz="360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283095"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3CE40F22-9F76-E946-ABA3-EAD0F5482EB5}"/>
              </a:ext>
            </a:extLst>
          </p:cNvPr>
          <p:cNvPicPr>
            <a:picLocks noChangeAspect="1"/>
          </p:cNvPicPr>
          <p:nvPr/>
        </p:nvPicPr>
        <p:blipFill rotWithShape="1">
          <a:blip r:embed="rId3"/>
          <a:srcRect t="24694" r="19167" b="38124"/>
          <a:stretch/>
        </p:blipFill>
        <p:spPr>
          <a:xfrm>
            <a:off x="238526" y="2428816"/>
            <a:ext cx="3833370" cy="2351040"/>
          </a:xfrm>
          <a:prstGeom prst="rect">
            <a:avLst/>
          </a:prstGeom>
          <a:scene3d>
            <a:camera prst="orthographicFront">
              <a:rot lat="0" lon="10800000" rev="0"/>
            </a:camera>
            <a:lightRig rig="threePt" dir="t"/>
          </a:scene3d>
        </p:spPr>
      </p:pic>
      <p:sp>
        <p:nvSpPr>
          <p:cNvPr id="15" name="矢印: 右 12">
            <a:extLst>
              <a:ext uri="{FF2B5EF4-FFF2-40B4-BE49-F238E27FC236}">
                <a16:creationId xmlns:a16="http://schemas.microsoft.com/office/drawing/2014/main" id="{9A0A336F-6A67-3E4F-9267-D3BE32A4F54C}"/>
              </a:ext>
            </a:extLst>
          </p:cNvPr>
          <p:cNvSpPr/>
          <p:nvPr/>
        </p:nvSpPr>
        <p:spPr>
          <a:xfrm>
            <a:off x="4247706" y="3186418"/>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6" name="図 15">
            <a:extLst>
              <a:ext uri="{FF2B5EF4-FFF2-40B4-BE49-F238E27FC236}">
                <a16:creationId xmlns:a16="http://schemas.microsoft.com/office/drawing/2014/main" id="{3B3FA7CE-5C61-8F4D-91C5-B9384541E4F1}"/>
              </a:ext>
            </a:extLst>
          </p:cNvPr>
          <p:cNvPicPr>
            <a:picLocks noChangeAspect="1"/>
          </p:cNvPicPr>
          <p:nvPr/>
        </p:nvPicPr>
        <p:blipFill rotWithShape="1">
          <a:blip r:embed="rId4"/>
          <a:srcRect l="36560" t="3811" r="28243" b="17763"/>
          <a:stretch/>
        </p:blipFill>
        <p:spPr>
          <a:xfrm>
            <a:off x="5448077" y="2054511"/>
            <a:ext cx="2819831" cy="3206866"/>
          </a:xfrm>
          <a:prstGeom prst="rect">
            <a:avLst/>
          </a:prstGeom>
        </p:spPr>
      </p:pic>
    </p:spTree>
    <p:extLst>
      <p:ext uri="{BB962C8B-B14F-4D97-AF65-F5344CB8AC3E}">
        <p14:creationId xmlns:p14="http://schemas.microsoft.com/office/powerpoint/2010/main" val="2869128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3949927" cy="646331"/>
          </a:xfrm>
          <a:prstGeom prst="rect">
            <a:avLst/>
          </a:prstGeom>
          <a:noFill/>
        </p:spPr>
        <p:txBody>
          <a:bodyPr wrap="none" rtlCol="0">
            <a:spAutoFit/>
          </a:bodyPr>
          <a:lstStyle/>
          <a:p>
            <a:r>
              <a:rPr lang="en-US" altLang="ja-JP" sz="3600" dirty="0"/>
              <a:t>Box Bin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783801" y="3289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pic>
        <p:nvPicPr>
          <p:cNvPr id="4" name="図 3">
            <a:extLst>
              <a:ext uri="{FF2B5EF4-FFF2-40B4-BE49-F238E27FC236}">
                <a16:creationId xmlns:a16="http://schemas.microsoft.com/office/drawing/2014/main" id="{68B4FBBF-3CFE-994A-B83B-B6D6085A0552}"/>
              </a:ext>
            </a:extLst>
          </p:cNvPr>
          <p:cNvPicPr>
            <a:picLocks noChangeAspect="1"/>
          </p:cNvPicPr>
          <p:nvPr/>
        </p:nvPicPr>
        <p:blipFill rotWithShape="1">
          <a:blip r:embed="rId3"/>
          <a:srcRect l="19167" t="43542" r="29927" b="11458"/>
          <a:stretch/>
        </p:blipFill>
        <p:spPr>
          <a:xfrm>
            <a:off x="110830" y="2154913"/>
            <a:ext cx="2410190" cy="2840714"/>
          </a:xfrm>
          <a:prstGeom prst="rect">
            <a:avLst/>
          </a:prstGeom>
        </p:spPr>
      </p:pic>
      <p:pic>
        <p:nvPicPr>
          <p:cNvPr id="7" name="図 6">
            <a:extLst>
              <a:ext uri="{FF2B5EF4-FFF2-40B4-BE49-F238E27FC236}">
                <a16:creationId xmlns:a16="http://schemas.microsoft.com/office/drawing/2014/main" id="{D9514D8D-249F-0446-B5AB-4A0E3CC40C8B}"/>
              </a:ext>
            </a:extLst>
          </p:cNvPr>
          <p:cNvPicPr>
            <a:picLocks noChangeAspect="1"/>
          </p:cNvPicPr>
          <p:nvPr/>
        </p:nvPicPr>
        <p:blipFill rotWithShape="1">
          <a:blip r:embed="rId4"/>
          <a:srcRect l="12529" t="11132" r="20522" b="13808"/>
          <a:stretch/>
        </p:blipFill>
        <p:spPr>
          <a:xfrm>
            <a:off x="3695168" y="2154913"/>
            <a:ext cx="2771775" cy="2840714"/>
          </a:xfrm>
          <a:prstGeom prst="rect">
            <a:avLst/>
          </a:prstGeom>
        </p:spPr>
      </p:pic>
      <p:pic>
        <p:nvPicPr>
          <p:cNvPr id="14" name="図 13">
            <a:extLst>
              <a:ext uri="{FF2B5EF4-FFF2-40B4-BE49-F238E27FC236}">
                <a16:creationId xmlns:a16="http://schemas.microsoft.com/office/drawing/2014/main" id="{F7D06FF7-2C4F-4B4D-88ED-BBE8938C9B39}"/>
              </a:ext>
            </a:extLst>
          </p:cNvPr>
          <p:cNvPicPr>
            <a:picLocks noChangeAspect="1"/>
          </p:cNvPicPr>
          <p:nvPr/>
        </p:nvPicPr>
        <p:blipFill>
          <a:blip r:embed="rId5"/>
          <a:stretch>
            <a:fillRect/>
          </a:stretch>
        </p:blipFill>
        <p:spPr>
          <a:xfrm>
            <a:off x="6729724" y="2301854"/>
            <a:ext cx="2181226" cy="2546830"/>
          </a:xfrm>
          <a:prstGeom prst="rect">
            <a:avLst/>
          </a:prstGeom>
        </p:spPr>
      </p:pic>
      <p:sp>
        <p:nvSpPr>
          <p:cNvPr id="16" name="テキスト ボックス 15">
            <a:extLst>
              <a:ext uri="{FF2B5EF4-FFF2-40B4-BE49-F238E27FC236}">
                <a16:creationId xmlns:a16="http://schemas.microsoft.com/office/drawing/2014/main" id="{BE9ECF7E-45C1-1741-8B31-770C2960201C}"/>
              </a:ext>
            </a:extLst>
          </p:cNvPr>
          <p:cNvSpPr txBox="1"/>
          <p:nvPr/>
        </p:nvSpPr>
        <p:spPr>
          <a:xfrm>
            <a:off x="7063002" y="1631693"/>
            <a:ext cx="1514669" cy="523220"/>
          </a:xfrm>
          <a:prstGeom prst="rect">
            <a:avLst/>
          </a:prstGeom>
          <a:noFill/>
        </p:spPr>
        <p:txBody>
          <a:bodyPr wrap="square" rtlCol="0">
            <a:spAutoFit/>
          </a:bodyPr>
          <a:lstStyle/>
          <a:p>
            <a:r>
              <a:rPr lang="en-US" altLang="ja-JP" sz="2800" dirty="0"/>
              <a:t>Top view</a:t>
            </a:r>
            <a:endParaRPr kumimoji="1" lang="ja-JP" altLang="en-US" sz="2800"/>
          </a:p>
        </p:txBody>
      </p:sp>
    </p:spTree>
    <p:extLst>
      <p:ext uri="{BB962C8B-B14F-4D97-AF65-F5344CB8AC3E}">
        <p14:creationId xmlns:p14="http://schemas.microsoft.com/office/powerpoint/2010/main" val="3978292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D1E98EEF-BD01-1C40-BA0D-8768F3D7550B}"/>
              </a:ext>
            </a:extLst>
          </p:cNvPr>
          <p:cNvPicPr>
            <a:picLocks noChangeAspect="1"/>
          </p:cNvPicPr>
          <p:nvPr/>
        </p:nvPicPr>
        <p:blipFill rotWithShape="1">
          <a:blip r:embed="rId3"/>
          <a:srcRect l="12447" r="7724" b="9853"/>
          <a:stretch/>
        </p:blipFill>
        <p:spPr>
          <a:xfrm>
            <a:off x="5154589" y="2554386"/>
            <a:ext cx="3657600" cy="2423746"/>
          </a:xfrm>
          <a:prstGeom prst="rect">
            <a:avLst/>
          </a:prstGeom>
        </p:spPr>
      </p:pic>
      <p:pic>
        <p:nvPicPr>
          <p:cNvPr id="17" name="図 16">
            <a:extLst>
              <a:ext uri="{FF2B5EF4-FFF2-40B4-BE49-F238E27FC236}">
                <a16:creationId xmlns:a16="http://schemas.microsoft.com/office/drawing/2014/main" id="{C39C0E02-CB4B-784F-BB81-1043F1D09CA9}"/>
              </a:ext>
            </a:extLst>
          </p:cNvPr>
          <p:cNvPicPr>
            <a:picLocks noChangeAspect="1"/>
          </p:cNvPicPr>
          <p:nvPr/>
        </p:nvPicPr>
        <p:blipFill>
          <a:blip r:embed="rId4"/>
          <a:stretch>
            <a:fillRect/>
          </a:stretch>
        </p:blipFill>
        <p:spPr>
          <a:xfrm>
            <a:off x="140952" y="2550177"/>
            <a:ext cx="4435522" cy="2427955"/>
          </a:xfrm>
          <a:prstGeom prst="rect">
            <a:avLst/>
          </a:prstGeom>
        </p:spPr>
      </p:pic>
      <p:sp>
        <p:nvSpPr>
          <p:cNvPr id="29" name="テキスト ボックス 28">
            <a:extLst>
              <a:ext uri="{FF2B5EF4-FFF2-40B4-BE49-F238E27FC236}">
                <a16:creationId xmlns:a16="http://schemas.microsoft.com/office/drawing/2014/main" id="{F7CB01E0-2109-4B4A-82A2-CCA95D7C965C}"/>
              </a:ext>
            </a:extLst>
          </p:cNvPr>
          <p:cNvSpPr txBox="1"/>
          <p:nvPr/>
        </p:nvSpPr>
        <p:spPr>
          <a:xfrm>
            <a:off x="860336" y="1486585"/>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30" name="テキスト ボックス 29">
            <a:extLst>
              <a:ext uri="{FF2B5EF4-FFF2-40B4-BE49-F238E27FC236}">
                <a16:creationId xmlns:a16="http://schemas.microsoft.com/office/drawing/2014/main" id="{E0D8DD4E-8338-0A41-837A-F01B2152AEFC}"/>
              </a:ext>
            </a:extLst>
          </p:cNvPr>
          <p:cNvSpPr txBox="1"/>
          <p:nvPr/>
        </p:nvSpPr>
        <p:spPr>
          <a:xfrm>
            <a:off x="5102519" y="1512860"/>
            <a:ext cx="3709670" cy="461665"/>
          </a:xfrm>
          <a:prstGeom prst="rect">
            <a:avLst/>
          </a:prstGeom>
          <a:noFill/>
        </p:spPr>
        <p:txBody>
          <a:bodyPr wrap="none" rtlCol="0">
            <a:spAutoFit/>
          </a:bodyPr>
          <a:lstStyle/>
          <a:p>
            <a:r>
              <a:rPr kumimoji="1" lang="en-US" altLang="ja-JP" sz="2400" dirty="0"/>
              <a:t>Executing global registration</a:t>
            </a:r>
            <a:endParaRPr kumimoji="1" lang="ja-JP" altLang="en-US" sz="2400"/>
          </a:p>
        </p:txBody>
      </p:sp>
      <p:sp>
        <p:nvSpPr>
          <p:cNvPr id="31" name="テキスト ボックス 30">
            <a:extLst>
              <a:ext uri="{FF2B5EF4-FFF2-40B4-BE49-F238E27FC236}">
                <a16:creationId xmlns:a16="http://schemas.microsoft.com/office/drawing/2014/main" id="{3CEEA528-3664-AA4F-B438-D000F1BE1BE5}"/>
              </a:ext>
            </a:extLst>
          </p:cNvPr>
          <p:cNvSpPr txBox="1"/>
          <p:nvPr/>
        </p:nvSpPr>
        <p:spPr>
          <a:xfrm>
            <a:off x="2859897" y="242400"/>
            <a:ext cx="3424207" cy="646331"/>
          </a:xfrm>
          <a:prstGeom prst="rect">
            <a:avLst/>
          </a:prstGeom>
          <a:noFill/>
        </p:spPr>
        <p:txBody>
          <a:bodyPr wrap="none" rtlCol="0">
            <a:spAutoFit/>
          </a:bodyPr>
          <a:lstStyle/>
          <a:p>
            <a:r>
              <a:rPr lang="en-US" altLang="ja-JP" sz="3600" dirty="0"/>
              <a:t>Result with pillar </a:t>
            </a:r>
            <a:endParaRPr lang="ja-JP" altLang="en-US" sz="3600"/>
          </a:p>
        </p:txBody>
      </p:sp>
      <p:sp>
        <p:nvSpPr>
          <p:cNvPr id="32" name="矢印: 右 12">
            <a:extLst>
              <a:ext uri="{FF2B5EF4-FFF2-40B4-BE49-F238E27FC236}">
                <a16:creationId xmlns:a16="http://schemas.microsoft.com/office/drawing/2014/main" id="{262FCB49-D55A-894D-9719-883F764A06D4}"/>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Tree>
    <p:extLst>
      <p:ext uri="{BB962C8B-B14F-4D97-AF65-F5344CB8AC3E}">
        <p14:creationId xmlns:p14="http://schemas.microsoft.com/office/powerpoint/2010/main" val="588216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21020" y="171090"/>
            <a:ext cx="4095224" cy="646331"/>
          </a:xfrm>
          <a:prstGeom prst="rect">
            <a:avLst/>
          </a:prstGeom>
          <a:noFill/>
        </p:spPr>
        <p:txBody>
          <a:bodyPr wrap="none" rtlCol="0">
            <a:spAutoFit/>
          </a:bodyPr>
          <a:lstStyle/>
          <a:p>
            <a:r>
              <a:rPr lang="en-US" altLang="ja-JP" sz="3600" dirty="0"/>
              <a:t>Bin with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894404" y="346422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5" name="図 4">
            <a:extLst>
              <a:ext uri="{FF2B5EF4-FFF2-40B4-BE49-F238E27FC236}">
                <a16:creationId xmlns:a16="http://schemas.microsoft.com/office/drawing/2014/main" id="{71C1D703-1FD6-AA45-8EC9-35783AAC1F8D}"/>
              </a:ext>
            </a:extLst>
          </p:cNvPr>
          <p:cNvPicPr>
            <a:picLocks noChangeAspect="1"/>
          </p:cNvPicPr>
          <p:nvPr/>
        </p:nvPicPr>
        <p:blipFill rotWithShape="1">
          <a:blip r:embed="rId3"/>
          <a:srcRect l="35517" t="40000" r="32222" b="30054"/>
          <a:stretch/>
        </p:blipFill>
        <p:spPr>
          <a:xfrm>
            <a:off x="235378" y="2335808"/>
            <a:ext cx="2285642" cy="2828925"/>
          </a:xfrm>
          <a:prstGeom prst="rect">
            <a:avLst/>
          </a:prstGeom>
        </p:spPr>
      </p:pic>
      <p:pic>
        <p:nvPicPr>
          <p:cNvPr id="8" name="図 7">
            <a:extLst>
              <a:ext uri="{FF2B5EF4-FFF2-40B4-BE49-F238E27FC236}">
                <a16:creationId xmlns:a16="http://schemas.microsoft.com/office/drawing/2014/main" id="{8EBF4474-162F-764E-B695-5B48C889A8DF}"/>
              </a:ext>
            </a:extLst>
          </p:cNvPr>
          <p:cNvPicPr>
            <a:picLocks noChangeAspect="1"/>
          </p:cNvPicPr>
          <p:nvPr/>
        </p:nvPicPr>
        <p:blipFill rotWithShape="1">
          <a:blip r:embed="rId4"/>
          <a:srcRect l="12807" r="9643"/>
          <a:stretch/>
        </p:blipFill>
        <p:spPr>
          <a:xfrm>
            <a:off x="6616244" y="2900955"/>
            <a:ext cx="2412989" cy="1955800"/>
          </a:xfrm>
          <a:prstGeom prst="rect">
            <a:avLst/>
          </a:prstGeom>
        </p:spPr>
      </p:pic>
      <p:pic>
        <p:nvPicPr>
          <p:cNvPr id="11" name="図 10">
            <a:extLst>
              <a:ext uri="{FF2B5EF4-FFF2-40B4-BE49-F238E27FC236}">
                <a16:creationId xmlns:a16="http://schemas.microsoft.com/office/drawing/2014/main" id="{C48F35CE-9752-4644-AFB3-13E41DC5BD5F}"/>
              </a:ext>
            </a:extLst>
          </p:cNvPr>
          <p:cNvPicPr>
            <a:picLocks noChangeAspect="1"/>
          </p:cNvPicPr>
          <p:nvPr/>
        </p:nvPicPr>
        <p:blipFill rotWithShape="1">
          <a:blip r:embed="rId5"/>
          <a:srcRect l="11880" t="6348" r="18646" b="4611"/>
          <a:stretch/>
        </p:blipFill>
        <p:spPr>
          <a:xfrm>
            <a:off x="3916374" y="2082302"/>
            <a:ext cx="2514601" cy="3335933"/>
          </a:xfrm>
          <a:prstGeom prst="rect">
            <a:avLst/>
          </a:prstGeom>
        </p:spPr>
      </p:pic>
      <p:sp>
        <p:nvSpPr>
          <p:cNvPr id="15" name="テキスト ボックス 14">
            <a:extLst>
              <a:ext uri="{FF2B5EF4-FFF2-40B4-BE49-F238E27FC236}">
                <a16:creationId xmlns:a16="http://schemas.microsoft.com/office/drawing/2014/main" id="{910DD118-0B6C-5144-B269-FE44A53F3071}"/>
              </a:ext>
            </a:extLst>
          </p:cNvPr>
          <p:cNvSpPr txBox="1"/>
          <p:nvPr/>
        </p:nvSpPr>
        <p:spPr>
          <a:xfrm>
            <a:off x="7065403" y="182069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7549AD8D-EA70-0847-8B2E-51844C241CAA}"/>
              </a:ext>
            </a:extLst>
          </p:cNvPr>
          <p:cNvSpPr txBox="1"/>
          <p:nvPr/>
        </p:nvSpPr>
        <p:spPr>
          <a:xfrm>
            <a:off x="3695168" y="5748344"/>
            <a:ext cx="1876957" cy="584775"/>
          </a:xfrm>
          <a:prstGeom prst="rect">
            <a:avLst/>
          </a:prstGeom>
          <a:noFill/>
        </p:spPr>
        <p:txBody>
          <a:bodyPr wrap="square" rtlCol="0">
            <a:spAutoFit/>
          </a:bodyPr>
          <a:lstStyle/>
          <a:p>
            <a:r>
              <a:rPr lang="en-US" altLang="ja-JP" sz="3200" dirty="0"/>
              <a:t>Not Good</a:t>
            </a:r>
            <a:endParaRPr kumimoji="1" lang="ja-JP" altLang="en-US" sz="3200"/>
          </a:p>
        </p:txBody>
      </p:sp>
    </p:spTree>
    <p:extLst>
      <p:ext uri="{BB962C8B-B14F-4D97-AF65-F5344CB8AC3E}">
        <p14:creationId xmlns:p14="http://schemas.microsoft.com/office/powerpoint/2010/main" val="1118351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Box1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622713" y="323952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8" name="図 7">
            <a:extLst>
              <a:ext uri="{FF2B5EF4-FFF2-40B4-BE49-F238E27FC236}">
                <a16:creationId xmlns:a16="http://schemas.microsoft.com/office/drawing/2014/main" id="{480DED2C-2764-5440-B2E8-2E4AE5DF6E6A}"/>
              </a:ext>
            </a:extLst>
          </p:cNvPr>
          <p:cNvPicPr>
            <a:picLocks noChangeAspect="1"/>
          </p:cNvPicPr>
          <p:nvPr/>
        </p:nvPicPr>
        <p:blipFill rotWithShape="1">
          <a:blip r:embed="rId3"/>
          <a:srcRect l="15179" r="23878"/>
          <a:stretch/>
        </p:blipFill>
        <p:spPr>
          <a:xfrm>
            <a:off x="7086600" y="2591703"/>
            <a:ext cx="1900238" cy="2439831"/>
          </a:xfrm>
          <a:prstGeom prst="rect">
            <a:avLst/>
          </a:prstGeom>
        </p:spPr>
      </p:pic>
      <p:pic>
        <p:nvPicPr>
          <p:cNvPr id="15" name="図 14">
            <a:extLst>
              <a:ext uri="{FF2B5EF4-FFF2-40B4-BE49-F238E27FC236}">
                <a16:creationId xmlns:a16="http://schemas.microsoft.com/office/drawing/2014/main" id="{26F643E7-2519-7844-A3F7-1E4F7F7368CE}"/>
              </a:ext>
            </a:extLst>
          </p:cNvPr>
          <p:cNvPicPr>
            <a:picLocks noChangeAspect="1"/>
          </p:cNvPicPr>
          <p:nvPr/>
        </p:nvPicPr>
        <p:blipFill rotWithShape="1">
          <a:blip r:embed="rId4"/>
          <a:srcRect l="26304" t="28468" r="28662" b="44218"/>
          <a:stretch/>
        </p:blipFill>
        <p:spPr>
          <a:xfrm>
            <a:off x="187560" y="2305658"/>
            <a:ext cx="3017092" cy="2439831"/>
          </a:xfrm>
          <a:prstGeom prst="rect">
            <a:avLst/>
          </a:prstGeom>
        </p:spPr>
      </p:pic>
      <p:pic>
        <p:nvPicPr>
          <p:cNvPr id="21" name="図 20">
            <a:extLst>
              <a:ext uri="{FF2B5EF4-FFF2-40B4-BE49-F238E27FC236}">
                <a16:creationId xmlns:a16="http://schemas.microsoft.com/office/drawing/2014/main" id="{E48B0EAC-4319-D74F-8635-C8F20B85AC01}"/>
              </a:ext>
            </a:extLst>
          </p:cNvPr>
          <p:cNvPicPr>
            <a:picLocks noChangeAspect="1"/>
          </p:cNvPicPr>
          <p:nvPr/>
        </p:nvPicPr>
        <p:blipFill rotWithShape="1">
          <a:blip r:embed="rId5"/>
          <a:srcRect l="14724" r="14724" b="2037"/>
          <a:stretch/>
        </p:blipFill>
        <p:spPr>
          <a:xfrm>
            <a:off x="4422812" y="1933083"/>
            <a:ext cx="2275880" cy="3184977"/>
          </a:xfrm>
          <a:prstGeom prst="rect">
            <a:avLst/>
          </a:prstGeom>
        </p:spPr>
      </p:pic>
      <p:sp>
        <p:nvSpPr>
          <p:cNvPr id="22" name="テキスト ボックス 21">
            <a:extLst>
              <a:ext uri="{FF2B5EF4-FFF2-40B4-BE49-F238E27FC236}">
                <a16:creationId xmlns:a16="http://schemas.microsoft.com/office/drawing/2014/main" id="{DB9B2794-A31D-E946-82ED-DDDBE3C43A66}"/>
              </a:ext>
            </a:extLst>
          </p:cNvPr>
          <p:cNvSpPr txBox="1"/>
          <p:nvPr/>
        </p:nvSpPr>
        <p:spPr>
          <a:xfrm>
            <a:off x="7279384" y="1671473"/>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10" name="テキスト ボックス 9">
            <a:extLst>
              <a:ext uri="{FF2B5EF4-FFF2-40B4-BE49-F238E27FC236}">
                <a16:creationId xmlns:a16="http://schemas.microsoft.com/office/drawing/2014/main" id="{9D16F501-AD21-CF41-934C-47030E86E121}"/>
              </a:ext>
            </a:extLst>
          </p:cNvPr>
          <p:cNvSpPr txBox="1"/>
          <p:nvPr/>
        </p:nvSpPr>
        <p:spPr>
          <a:xfrm>
            <a:off x="2690905" y="5763563"/>
            <a:ext cx="3762186" cy="584775"/>
          </a:xfrm>
          <a:prstGeom prst="rect">
            <a:avLst/>
          </a:prstGeom>
          <a:noFill/>
        </p:spPr>
        <p:txBody>
          <a:bodyPr wrap="square" rtlCol="0">
            <a:spAutoFit/>
          </a:bodyPr>
          <a:lstStyle/>
          <a:p>
            <a:r>
              <a:rPr kumimoji="1" lang="en-US" altLang="ja-JP" sz="3200" dirty="0"/>
              <a:t>Top view </a:t>
            </a:r>
            <a:r>
              <a:rPr lang="en-US" altLang="ja-JP" sz="3200" dirty="0"/>
              <a:t>seems bad?</a:t>
            </a:r>
            <a:endParaRPr kumimoji="1" lang="ja-JP" altLang="en-US" sz="3200"/>
          </a:p>
        </p:txBody>
      </p:sp>
    </p:spTree>
    <p:extLst>
      <p:ext uri="{BB962C8B-B14F-4D97-AF65-F5344CB8AC3E}">
        <p14:creationId xmlns:p14="http://schemas.microsoft.com/office/powerpoint/2010/main" val="3847908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275879" cy="646331"/>
          </a:xfrm>
          <a:prstGeom prst="rect">
            <a:avLst/>
          </a:prstGeom>
          <a:noFill/>
        </p:spPr>
        <p:txBody>
          <a:bodyPr wrap="none" rtlCol="0">
            <a:spAutoFit/>
          </a:bodyPr>
          <a:lstStyle/>
          <a:p>
            <a:r>
              <a:rPr lang="en-US" altLang="ja-JP" sz="3600" dirty="0"/>
              <a:t>Box2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184393"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17" name="図 16">
            <a:extLst>
              <a:ext uri="{FF2B5EF4-FFF2-40B4-BE49-F238E27FC236}">
                <a16:creationId xmlns:a16="http://schemas.microsoft.com/office/drawing/2014/main" id="{84A41057-A831-244A-BDB5-A6152F946293}"/>
              </a:ext>
            </a:extLst>
          </p:cNvPr>
          <p:cNvPicPr>
            <a:picLocks noChangeAspect="1"/>
          </p:cNvPicPr>
          <p:nvPr/>
        </p:nvPicPr>
        <p:blipFill>
          <a:blip r:embed="rId3"/>
          <a:stretch>
            <a:fillRect/>
          </a:stretch>
        </p:blipFill>
        <p:spPr>
          <a:xfrm rot="10800000">
            <a:off x="6665283" y="2223177"/>
            <a:ext cx="2071359" cy="3120374"/>
          </a:xfrm>
          <a:prstGeom prst="rect">
            <a:avLst/>
          </a:prstGeom>
        </p:spPr>
      </p:pic>
      <p:pic>
        <p:nvPicPr>
          <p:cNvPr id="4" name="図 3">
            <a:extLst>
              <a:ext uri="{FF2B5EF4-FFF2-40B4-BE49-F238E27FC236}">
                <a16:creationId xmlns:a16="http://schemas.microsoft.com/office/drawing/2014/main" id="{DE018272-23AD-BC45-AE06-1C8DF9FB7CB0}"/>
              </a:ext>
            </a:extLst>
          </p:cNvPr>
          <p:cNvPicPr>
            <a:picLocks noChangeAspect="1"/>
          </p:cNvPicPr>
          <p:nvPr/>
        </p:nvPicPr>
        <p:blipFill rotWithShape="1">
          <a:blip r:embed="rId4"/>
          <a:srcRect l="30833" t="47845" r="32187" b="22500"/>
          <a:stretch/>
        </p:blipFill>
        <p:spPr>
          <a:xfrm>
            <a:off x="278777" y="2324007"/>
            <a:ext cx="2514092" cy="2688150"/>
          </a:xfrm>
          <a:prstGeom prst="rect">
            <a:avLst/>
          </a:prstGeom>
        </p:spPr>
      </p:pic>
      <p:pic>
        <p:nvPicPr>
          <p:cNvPr id="6" name="図 5">
            <a:extLst>
              <a:ext uri="{FF2B5EF4-FFF2-40B4-BE49-F238E27FC236}">
                <a16:creationId xmlns:a16="http://schemas.microsoft.com/office/drawing/2014/main" id="{6E7EDFDB-AF3F-EB4D-9877-A2A9490BA238}"/>
              </a:ext>
            </a:extLst>
          </p:cNvPr>
          <p:cNvPicPr>
            <a:picLocks noChangeAspect="1"/>
          </p:cNvPicPr>
          <p:nvPr/>
        </p:nvPicPr>
        <p:blipFill>
          <a:blip r:embed="rId5"/>
          <a:stretch>
            <a:fillRect/>
          </a:stretch>
        </p:blipFill>
        <p:spPr>
          <a:xfrm>
            <a:off x="4108904" y="2137732"/>
            <a:ext cx="2438400" cy="3060700"/>
          </a:xfrm>
          <a:prstGeom prst="rect">
            <a:avLst/>
          </a:prstGeom>
        </p:spPr>
      </p:pic>
      <p:sp>
        <p:nvSpPr>
          <p:cNvPr id="12" name="テキスト ボックス 11">
            <a:extLst>
              <a:ext uri="{FF2B5EF4-FFF2-40B4-BE49-F238E27FC236}">
                <a16:creationId xmlns:a16="http://schemas.microsoft.com/office/drawing/2014/main" id="{242EFBE0-48C9-BC4F-8993-876836316D35}"/>
              </a:ext>
            </a:extLst>
          </p:cNvPr>
          <p:cNvSpPr txBox="1"/>
          <p:nvPr/>
        </p:nvSpPr>
        <p:spPr>
          <a:xfrm>
            <a:off x="6943627" y="1614512"/>
            <a:ext cx="1514669" cy="523220"/>
          </a:xfrm>
          <a:prstGeom prst="rect">
            <a:avLst/>
          </a:prstGeom>
          <a:noFill/>
        </p:spPr>
        <p:txBody>
          <a:bodyPr wrap="square" rtlCol="0">
            <a:spAutoFit/>
          </a:bodyPr>
          <a:lstStyle/>
          <a:p>
            <a:r>
              <a:rPr lang="en-US" altLang="ja-JP" sz="2800" dirty="0"/>
              <a:t>Top view</a:t>
            </a:r>
            <a:endParaRPr kumimoji="1" lang="ja-JP" altLang="en-US" sz="2800"/>
          </a:p>
        </p:txBody>
      </p:sp>
      <p:sp>
        <p:nvSpPr>
          <p:cNvPr id="8" name="テキスト ボックス 7">
            <a:extLst>
              <a:ext uri="{FF2B5EF4-FFF2-40B4-BE49-F238E27FC236}">
                <a16:creationId xmlns:a16="http://schemas.microsoft.com/office/drawing/2014/main" id="{3C5B0E26-1D12-1848-84C9-7C65CA6AE599}"/>
              </a:ext>
            </a:extLst>
          </p:cNvPr>
          <p:cNvSpPr txBox="1"/>
          <p:nvPr/>
        </p:nvSpPr>
        <p:spPr>
          <a:xfrm>
            <a:off x="3972617" y="5706412"/>
            <a:ext cx="1198761"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2274121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434059" y="206373"/>
            <a:ext cx="2445349" cy="646331"/>
          </a:xfrm>
          <a:prstGeom prst="rect">
            <a:avLst/>
          </a:prstGeom>
          <a:noFill/>
        </p:spPr>
        <p:txBody>
          <a:bodyPr wrap="none" rtlCol="0">
            <a:spAutoFit/>
          </a:bodyPr>
          <a:lstStyle/>
          <a:p>
            <a:r>
              <a:rPr lang="en-US" altLang="ja-JP" sz="3600" dirty="0"/>
              <a:t>Crane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47706" y="3281206"/>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pic>
        <p:nvPicPr>
          <p:cNvPr id="5" name="図 4">
            <a:extLst>
              <a:ext uri="{FF2B5EF4-FFF2-40B4-BE49-F238E27FC236}">
                <a16:creationId xmlns:a16="http://schemas.microsoft.com/office/drawing/2014/main" id="{F39E41BD-CC80-6F41-BE6B-522552ED452B}"/>
              </a:ext>
            </a:extLst>
          </p:cNvPr>
          <p:cNvPicPr>
            <a:picLocks noChangeAspect="1"/>
          </p:cNvPicPr>
          <p:nvPr/>
        </p:nvPicPr>
        <p:blipFill rotWithShape="1">
          <a:blip r:embed="rId3"/>
          <a:srcRect l="36707" t="59903" r="47670" b="22989"/>
          <a:stretch/>
        </p:blipFill>
        <p:spPr>
          <a:xfrm>
            <a:off x="962322" y="1616897"/>
            <a:ext cx="2671762" cy="3900709"/>
          </a:xfrm>
          <a:prstGeom prst="rect">
            <a:avLst/>
          </a:prstGeom>
        </p:spPr>
      </p:pic>
      <p:pic>
        <p:nvPicPr>
          <p:cNvPr id="7" name="図 6">
            <a:extLst>
              <a:ext uri="{FF2B5EF4-FFF2-40B4-BE49-F238E27FC236}">
                <a16:creationId xmlns:a16="http://schemas.microsoft.com/office/drawing/2014/main" id="{370A7E04-2062-9B44-A73F-D6BAC7CA4843}"/>
              </a:ext>
            </a:extLst>
          </p:cNvPr>
          <p:cNvPicPr>
            <a:picLocks noChangeAspect="1"/>
          </p:cNvPicPr>
          <p:nvPr/>
        </p:nvPicPr>
        <p:blipFill>
          <a:blip r:embed="rId4"/>
          <a:stretch>
            <a:fillRect/>
          </a:stretch>
        </p:blipFill>
        <p:spPr>
          <a:xfrm>
            <a:off x="5509914" y="1562126"/>
            <a:ext cx="2891136" cy="3936866"/>
          </a:xfrm>
          <a:prstGeom prst="rect">
            <a:avLst/>
          </a:prstGeom>
        </p:spPr>
      </p:pic>
    </p:spTree>
    <p:extLst>
      <p:ext uri="{BB962C8B-B14F-4D97-AF65-F5344CB8AC3E}">
        <p14:creationId xmlns:p14="http://schemas.microsoft.com/office/powerpoint/2010/main" val="1995442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554499" cy="646331"/>
          </a:xfrm>
          <a:prstGeom prst="rect">
            <a:avLst/>
          </a:prstGeom>
          <a:noFill/>
        </p:spPr>
        <p:txBody>
          <a:bodyPr wrap="none" rtlCol="0">
            <a:spAutoFit/>
          </a:bodyPr>
          <a:lstStyle/>
          <a:p>
            <a:r>
              <a:rPr lang="en-US" altLang="ja-JP" sz="3600" dirty="0"/>
              <a:t>Rubbish bin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3539070" y="3281205"/>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933050" y="1441601"/>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4" name="図 3">
            <a:extLst>
              <a:ext uri="{FF2B5EF4-FFF2-40B4-BE49-F238E27FC236}">
                <a16:creationId xmlns:a16="http://schemas.microsoft.com/office/drawing/2014/main" id="{9A3741AE-FC9C-8641-B8DE-570E85D3CB24}"/>
              </a:ext>
            </a:extLst>
          </p:cNvPr>
          <p:cNvPicPr>
            <a:picLocks noChangeAspect="1"/>
          </p:cNvPicPr>
          <p:nvPr/>
        </p:nvPicPr>
        <p:blipFill>
          <a:blip r:embed="rId3"/>
          <a:stretch>
            <a:fillRect/>
          </a:stretch>
        </p:blipFill>
        <p:spPr>
          <a:xfrm>
            <a:off x="4310015" y="2060209"/>
            <a:ext cx="2113566" cy="3135813"/>
          </a:xfrm>
          <a:prstGeom prst="rect">
            <a:avLst/>
          </a:prstGeom>
        </p:spPr>
      </p:pic>
      <p:pic>
        <p:nvPicPr>
          <p:cNvPr id="8" name="図 7">
            <a:extLst>
              <a:ext uri="{FF2B5EF4-FFF2-40B4-BE49-F238E27FC236}">
                <a16:creationId xmlns:a16="http://schemas.microsoft.com/office/drawing/2014/main" id="{C8E3CB51-529E-904C-AC47-DB4E2C21F504}"/>
              </a:ext>
            </a:extLst>
          </p:cNvPr>
          <p:cNvPicPr>
            <a:picLocks noChangeAspect="1"/>
          </p:cNvPicPr>
          <p:nvPr/>
        </p:nvPicPr>
        <p:blipFill rotWithShape="1">
          <a:blip r:embed="rId4"/>
          <a:srcRect l="40277" t="50833" r="31389" b="27373"/>
          <a:stretch/>
        </p:blipFill>
        <p:spPr>
          <a:xfrm>
            <a:off x="143415" y="1964821"/>
            <a:ext cx="3124933" cy="3204862"/>
          </a:xfrm>
          <a:prstGeom prst="rect">
            <a:avLst/>
          </a:prstGeom>
        </p:spPr>
      </p:pic>
      <p:pic>
        <p:nvPicPr>
          <p:cNvPr id="11" name="図 10">
            <a:extLst>
              <a:ext uri="{FF2B5EF4-FFF2-40B4-BE49-F238E27FC236}">
                <a16:creationId xmlns:a16="http://schemas.microsoft.com/office/drawing/2014/main" id="{1C1700D8-7608-434E-8A65-A34CA3B40F1A}"/>
              </a:ext>
            </a:extLst>
          </p:cNvPr>
          <p:cNvPicPr>
            <a:picLocks noChangeAspect="1"/>
          </p:cNvPicPr>
          <p:nvPr/>
        </p:nvPicPr>
        <p:blipFill rotWithShape="1">
          <a:blip r:embed="rId5"/>
          <a:srcRect l="8173" t="1501" r="6731" b="1445"/>
          <a:stretch/>
        </p:blipFill>
        <p:spPr>
          <a:xfrm>
            <a:off x="6622977" y="2060209"/>
            <a:ext cx="2134817" cy="3308855"/>
          </a:xfrm>
          <a:prstGeom prst="rect">
            <a:avLst/>
          </a:prstGeom>
        </p:spPr>
      </p:pic>
      <p:pic>
        <p:nvPicPr>
          <p:cNvPr id="15" name="図 14">
            <a:extLst>
              <a:ext uri="{FF2B5EF4-FFF2-40B4-BE49-F238E27FC236}">
                <a16:creationId xmlns:a16="http://schemas.microsoft.com/office/drawing/2014/main" id="{64379A90-36E0-5D48-9EF0-565C2FE456C7}"/>
              </a:ext>
            </a:extLst>
          </p:cNvPr>
          <p:cNvPicPr>
            <a:picLocks noChangeAspect="1"/>
          </p:cNvPicPr>
          <p:nvPr/>
        </p:nvPicPr>
        <p:blipFill rotWithShape="1">
          <a:blip r:embed="rId5"/>
          <a:srcRect l="33246" t="31273" r="29411" b="54051"/>
          <a:stretch/>
        </p:blipFill>
        <p:spPr>
          <a:xfrm>
            <a:off x="6622977" y="5464452"/>
            <a:ext cx="2134817" cy="1140186"/>
          </a:xfrm>
          <a:prstGeom prst="rect">
            <a:avLst/>
          </a:prstGeom>
        </p:spPr>
      </p:pic>
      <p:sp>
        <p:nvSpPr>
          <p:cNvPr id="10" name="テキスト ボックス 9">
            <a:extLst>
              <a:ext uri="{FF2B5EF4-FFF2-40B4-BE49-F238E27FC236}">
                <a16:creationId xmlns:a16="http://schemas.microsoft.com/office/drawing/2014/main" id="{930F5152-4C50-CA44-9E16-605CB06D0EF1}"/>
              </a:ext>
            </a:extLst>
          </p:cNvPr>
          <p:cNvSpPr txBox="1"/>
          <p:nvPr/>
        </p:nvSpPr>
        <p:spPr>
          <a:xfrm>
            <a:off x="3930452" y="5706412"/>
            <a:ext cx="1384498"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451614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794751" y="171090"/>
            <a:ext cx="3324564" cy="646331"/>
          </a:xfrm>
          <a:prstGeom prst="rect">
            <a:avLst/>
          </a:prstGeom>
          <a:noFill/>
        </p:spPr>
        <p:txBody>
          <a:bodyPr wrap="none" rtlCol="0">
            <a:spAutoFit/>
          </a:bodyPr>
          <a:lstStyle/>
          <a:p>
            <a:r>
              <a:rPr lang="en-US" altLang="ja-JP" sz="3600" dirty="0"/>
              <a:t>Two bricks result</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4286327" y="3269939"/>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6118661" y="4048772"/>
            <a:ext cx="1514669" cy="523220"/>
          </a:xfrm>
          <a:prstGeom prst="rect">
            <a:avLst/>
          </a:prstGeom>
          <a:noFill/>
        </p:spPr>
        <p:txBody>
          <a:bodyPr wrap="square" rtlCol="0">
            <a:spAutoFit/>
          </a:bodyPr>
          <a:lstStyle/>
          <a:p>
            <a:r>
              <a:rPr lang="en-US" altLang="ja-JP" sz="2800" dirty="0"/>
              <a:t>Top view</a:t>
            </a:r>
            <a:endParaRPr kumimoji="1" lang="ja-JP" altLang="en-US" sz="2800"/>
          </a:p>
        </p:txBody>
      </p:sp>
      <p:pic>
        <p:nvPicPr>
          <p:cNvPr id="5" name="図 4">
            <a:extLst>
              <a:ext uri="{FF2B5EF4-FFF2-40B4-BE49-F238E27FC236}">
                <a16:creationId xmlns:a16="http://schemas.microsoft.com/office/drawing/2014/main" id="{B3708470-2ECD-2248-9A5C-5D83305939B7}"/>
              </a:ext>
            </a:extLst>
          </p:cNvPr>
          <p:cNvPicPr>
            <a:picLocks noChangeAspect="1"/>
          </p:cNvPicPr>
          <p:nvPr/>
        </p:nvPicPr>
        <p:blipFill rotWithShape="1">
          <a:blip r:embed="rId3"/>
          <a:srcRect l="29918" t="45833" r="35833" b="32917"/>
          <a:stretch/>
        </p:blipFill>
        <p:spPr>
          <a:xfrm>
            <a:off x="338669" y="2161695"/>
            <a:ext cx="3370795" cy="2788581"/>
          </a:xfrm>
          <a:prstGeom prst="rect">
            <a:avLst/>
          </a:prstGeom>
        </p:spPr>
      </p:pic>
      <p:pic>
        <p:nvPicPr>
          <p:cNvPr id="12" name="図 11">
            <a:extLst>
              <a:ext uri="{FF2B5EF4-FFF2-40B4-BE49-F238E27FC236}">
                <a16:creationId xmlns:a16="http://schemas.microsoft.com/office/drawing/2014/main" id="{8AC0E792-58B8-7E48-B583-AC1B558B8899}"/>
              </a:ext>
            </a:extLst>
          </p:cNvPr>
          <p:cNvPicPr>
            <a:picLocks noChangeAspect="1"/>
          </p:cNvPicPr>
          <p:nvPr/>
        </p:nvPicPr>
        <p:blipFill>
          <a:blip r:embed="rId4"/>
          <a:stretch>
            <a:fillRect/>
          </a:stretch>
        </p:blipFill>
        <p:spPr>
          <a:xfrm>
            <a:off x="5720295" y="4745969"/>
            <a:ext cx="2311400" cy="1714500"/>
          </a:xfrm>
          <a:prstGeom prst="rect">
            <a:avLst/>
          </a:prstGeom>
        </p:spPr>
      </p:pic>
      <p:pic>
        <p:nvPicPr>
          <p:cNvPr id="18" name="図 17">
            <a:extLst>
              <a:ext uri="{FF2B5EF4-FFF2-40B4-BE49-F238E27FC236}">
                <a16:creationId xmlns:a16="http://schemas.microsoft.com/office/drawing/2014/main" id="{B02E5C6D-2C9B-CC4B-BD3B-03980898EC5D}"/>
              </a:ext>
            </a:extLst>
          </p:cNvPr>
          <p:cNvPicPr>
            <a:picLocks noChangeAspect="1"/>
          </p:cNvPicPr>
          <p:nvPr/>
        </p:nvPicPr>
        <p:blipFill>
          <a:blip r:embed="rId5"/>
          <a:stretch>
            <a:fillRect/>
          </a:stretch>
        </p:blipFill>
        <p:spPr>
          <a:xfrm>
            <a:off x="5720295" y="817421"/>
            <a:ext cx="2527300" cy="3022600"/>
          </a:xfrm>
          <a:prstGeom prst="rect">
            <a:avLst/>
          </a:prstGeom>
        </p:spPr>
      </p:pic>
      <p:sp>
        <p:nvSpPr>
          <p:cNvPr id="8" name="テキスト ボックス 7">
            <a:extLst>
              <a:ext uri="{FF2B5EF4-FFF2-40B4-BE49-F238E27FC236}">
                <a16:creationId xmlns:a16="http://schemas.microsoft.com/office/drawing/2014/main" id="{7DD559F8-D66D-DD42-909E-E9FFCB00A7DD}"/>
              </a:ext>
            </a:extLst>
          </p:cNvPr>
          <p:cNvSpPr txBox="1"/>
          <p:nvPr/>
        </p:nvSpPr>
        <p:spPr>
          <a:xfrm>
            <a:off x="3930452" y="5706412"/>
            <a:ext cx="1579462" cy="646331"/>
          </a:xfrm>
          <a:prstGeom prst="rect">
            <a:avLst/>
          </a:prstGeom>
          <a:noFill/>
        </p:spPr>
        <p:txBody>
          <a:bodyPr wrap="square" rtlCol="0">
            <a:spAutoFit/>
          </a:bodyPr>
          <a:lstStyle/>
          <a:p>
            <a:r>
              <a:rPr lang="en-US" altLang="ja-JP" sz="3600" dirty="0"/>
              <a:t>Good?</a:t>
            </a:r>
            <a:endParaRPr kumimoji="1" lang="ja-JP" altLang="en-US" sz="3600"/>
          </a:p>
        </p:txBody>
      </p:sp>
    </p:spTree>
    <p:extLst>
      <p:ext uri="{BB962C8B-B14F-4D97-AF65-F5344CB8AC3E}">
        <p14:creationId xmlns:p14="http://schemas.microsoft.com/office/powerpoint/2010/main" val="113617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590763" y="331680"/>
            <a:ext cx="6195286" cy="646331"/>
          </a:xfrm>
          <a:prstGeom prst="rect">
            <a:avLst/>
          </a:prstGeom>
          <a:noFill/>
        </p:spPr>
        <p:txBody>
          <a:bodyPr wrap="none" rtlCol="0">
            <a:spAutoFit/>
          </a:bodyPr>
          <a:lstStyle/>
          <a:p>
            <a:r>
              <a:rPr lang="en-US" altLang="ja-JP" sz="3600" dirty="0"/>
              <a:t>Trying to improve preprocessing</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6623729" y="1429242"/>
            <a:ext cx="897169" cy="461665"/>
          </a:xfrm>
          <a:prstGeom prst="rect">
            <a:avLst/>
          </a:prstGeom>
          <a:noFill/>
        </p:spPr>
        <p:txBody>
          <a:bodyPr wrap="none" rtlCol="0">
            <a:spAutoFit/>
          </a:bodyPr>
          <a:lstStyle/>
          <a:p>
            <a:r>
              <a:rPr kumimoji="1" lang="en-US" altLang="ja-JP" sz="2400" dirty="0"/>
              <a:t>result</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060773" y="1462097"/>
            <a:ext cx="2632965" cy="461665"/>
          </a:xfrm>
          <a:prstGeom prst="rect">
            <a:avLst/>
          </a:prstGeom>
          <a:noFill/>
        </p:spPr>
        <p:txBody>
          <a:bodyPr wrap="none" rtlCol="0">
            <a:spAutoFit/>
          </a:bodyPr>
          <a:lstStyle/>
          <a:p>
            <a:r>
              <a:rPr kumimoji="1" lang="en-US" altLang="ja-JP" sz="2400" dirty="0"/>
              <a:t>After preprocessing</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4362720" y="3529193"/>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2305478" y="5706715"/>
            <a:ext cx="4763069" cy="461665"/>
          </a:xfrm>
          <a:prstGeom prst="rect">
            <a:avLst/>
          </a:prstGeom>
          <a:noFill/>
        </p:spPr>
        <p:txBody>
          <a:bodyPr wrap="square" rtlCol="0">
            <a:spAutoFit/>
          </a:bodyPr>
          <a:lstStyle/>
          <a:p>
            <a:r>
              <a:rPr kumimoji="1" lang="en-US" altLang="ja-JP" sz="2400" dirty="0"/>
              <a:t>Using that matrix for preprocessing..</a:t>
            </a:r>
            <a:endParaRPr kumimoji="1" lang="ja-JP" altLang="en-US" sz="2400"/>
          </a:p>
        </p:txBody>
      </p:sp>
      <p:pic>
        <p:nvPicPr>
          <p:cNvPr id="4" name="図 3">
            <a:extLst>
              <a:ext uri="{FF2B5EF4-FFF2-40B4-BE49-F238E27FC236}">
                <a16:creationId xmlns:a16="http://schemas.microsoft.com/office/drawing/2014/main" id="{ADE1EF0A-F290-8F4A-9BF4-D0C2C4DDD4ED}"/>
              </a:ext>
            </a:extLst>
          </p:cNvPr>
          <p:cNvPicPr>
            <a:picLocks noChangeAspect="1"/>
          </p:cNvPicPr>
          <p:nvPr/>
        </p:nvPicPr>
        <p:blipFill rotWithShape="1">
          <a:blip r:embed="rId3"/>
          <a:srcRect t="10690" b="16028"/>
          <a:stretch/>
        </p:blipFill>
        <p:spPr>
          <a:xfrm>
            <a:off x="605209" y="2693772"/>
            <a:ext cx="3644900" cy="2242933"/>
          </a:xfrm>
          <a:prstGeom prst="rect">
            <a:avLst/>
          </a:prstGeom>
        </p:spPr>
      </p:pic>
      <p:pic>
        <p:nvPicPr>
          <p:cNvPr id="7" name="図 6">
            <a:extLst>
              <a:ext uri="{FF2B5EF4-FFF2-40B4-BE49-F238E27FC236}">
                <a16:creationId xmlns:a16="http://schemas.microsoft.com/office/drawing/2014/main" id="{81B8A7B8-F5A2-E247-825A-9F05EB920D84}"/>
              </a:ext>
            </a:extLst>
          </p:cNvPr>
          <p:cNvPicPr>
            <a:picLocks noChangeAspect="1"/>
          </p:cNvPicPr>
          <p:nvPr/>
        </p:nvPicPr>
        <p:blipFill rotWithShape="1">
          <a:blip r:embed="rId4"/>
          <a:srcRect l="23146" b="9935"/>
          <a:stretch/>
        </p:blipFill>
        <p:spPr>
          <a:xfrm>
            <a:off x="5432763" y="2603380"/>
            <a:ext cx="3442872" cy="2283352"/>
          </a:xfrm>
          <a:prstGeom prst="rect">
            <a:avLst/>
          </a:prstGeom>
        </p:spPr>
      </p:pic>
    </p:spTree>
    <p:extLst>
      <p:ext uri="{BB962C8B-B14F-4D97-AF65-F5344CB8AC3E}">
        <p14:creationId xmlns:p14="http://schemas.microsoft.com/office/powerpoint/2010/main" val="140694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823750" y="293098"/>
            <a:ext cx="5379806" cy="646331"/>
          </a:xfrm>
          <a:prstGeom prst="rect">
            <a:avLst/>
          </a:prstGeom>
          <a:noFill/>
        </p:spPr>
        <p:txBody>
          <a:bodyPr wrap="none" rtlCol="0">
            <a:spAutoFit/>
          </a:bodyPr>
          <a:lstStyle/>
          <a:p>
            <a:r>
              <a:rPr lang="en-US" altLang="ja-JP" sz="3600" dirty="0"/>
              <a:t>Put after one on before one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6026857" y="1171738"/>
            <a:ext cx="1282723" cy="461665"/>
          </a:xfrm>
          <a:prstGeom prst="rect">
            <a:avLst/>
          </a:prstGeom>
          <a:noFill/>
        </p:spPr>
        <p:txBody>
          <a:bodyPr wrap="none" rtlCol="0">
            <a:spAutoFit/>
          </a:bodyPr>
          <a:lstStyle/>
          <a:p>
            <a:r>
              <a:rPr lang="en-US" altLang="ja-JP" sz="2400" dirty="0"/>
              <a:t>Top</a:t>
            </a:r>
            <a:r>
              <a:rPr kumimoji="1" lang="en-US" altLang="ja-JP" sz="2400" dirty="0"/>
              <a:t> view</a:t>
            </a:r>
            <a:endParaRPr kumimoji="1" lang="ja-JP" altLang="en-US" sz="2400"/>
          </a:p>
        </p:txBody>
      </p:sp>
      <p:grpSp>
        <p:nvGrpSpPr>
          <p:cNvPr id="10" name="グループ化 9">
            <a:extLst>
              <a:ext uri="{FF2B5EF4-FFF2-40B4-BE49-F238E27FC236}">
                <a16:creationId xmlns:a16="http://schemas.microsoft.com/office/drawing/2014/main" id="{0E9CC4E5-135C-434C-8785-6FDCC441EDEE}"/>
              </a:ext>
            </a:extLst>
          </p:cNvPr>
          <p:cNvGrpSpPr/>
          <p:nvPr/>
        </p:nvGrpSpPr>
        <p:grpSpPr>
          <a:xfrm>
            <a:off x="4948758" y="1630451"/>
            <a:ext cx="3438920" cy="4704110"/>
            <a:chOff x="4572000" y="1071716"/>
            <a:chExt cx="3920360" cy="5202834"/>
          </a:xfrm>
        </p:grpSpPr>
        <p:pic>
          <p:nvPicPr>
            <p:cNvPr id="4" name="図 3">
              <a:extLst>
                <a:ext uri="{FF2B5EF4-FFF2-40B4-BE49-F238E27FC236}">
                  <a16:creationId xmlns:a16="http://schemas.microsoft.com/office/drawing/2014/main" id="{1C7845C9-4E4F-8547-8B5D-BF281597B486}"/>
                </a:ext>
              </a:extLst>
            </p:cNvPr>
            <p:cNvPicPr>
              <a:picLocks noChangeAspect="1"/>
            </p:cNvPicPr>
            <p:nvPr/>
          </p:nvPicPr>
          <p:blipFill rotWithShape="1">
            <a:blip r:embed="rId3"/>
            <a:srcRect t="4058"/>
            <a:stretch/>
          </p:blipFill>
          <p:spPr>
            <a:xfrm>
              <a:off x="4703599" y="1071716"/>
              <a:ext cx="3644900" cy="5202834"/>
            </a:xfrm>
            <a:prstGeom prst="rect">
              <a:avLst/>
            </a:prstGeom>
          </p:spPr>
        </p:pic>
        <p:pic>
          <p:nvPicPr>
            <p:cNvPr id="9" name="図 8">
              <a:extLst>
                <a:ext uri="{FF2B5EF4-FFF2-40B4-BE49-F238E27FC236}">
                  <a16:creationId xmlns:a16="http://schemas.microsoft.com/office/drawing/2014/main" id="{36D17EAC-4262-104B-B08C-8C1B2CE393D0}"/>
                </a:ext>
              </a:extLst>
            </p:cNvPr>
            <p:cNvPicPr>
              <a:picLocks noChangeAspect="1"/>
            </p:cNvPicPr>
            <p:nvPr/>
          </p:nvPicPr>
          <p:blipFill>
            <a:blip r:embed="rId4">
              <a:alphaModFix amt="48000"/>
            </a:blip>
            <a:stretch>
              <a:fillRect/>
            </a:stretch>
          </p:blipFill>
          <p:spPr>
            <a:xfrm>
              <a:off x="4572000" y="1071716"/>
              <a:ext cx="3920360" cy="5020784"/>
            </a:xfrm>
            <a:prstGeom prst="rect">
              <a:avLst/>
            </a:prstGeom>
          </p:spPr>
        </p:pic>
      </p:grpSp>
      <p:grpSp>
        <p:nvGrpSpPr>
          <p:cNvPr id="7" name="グループ化 6">
            <a:extLst>
              <a:ext uri="{FF2B5EF4-FFF2-40B4-BE49-F238E27FC236}">
                <a16:creationId xmlns:a16="http://schemas.microsoft.com/office/drawing/2014/main" id="{2293F4AD-C8B2-0241-84DE-85EFD7840118}"/>
              </a:ext>
            </a:extLst>
          </p:cNvPr>
          <p:cNvGrpSpPr/>
          <p:nvPr/>
        </p:nvGrpSpPr>
        <p:grpSpPr>
          <a:xfrm>
            <a:off x="1106357" y="1947587"/>
            <a:ext cx="3070745" cy="4293753"/>
            <a:chOff x="4382533" y="2021531"/>
            <a:chExt cx="1991679" cy="2870200"/>
          </a:xfrm>
        </p:grpSpPr>
        <p:pic>
          <p:nvPicPr>
            <p:cNvPr id="11" name="図 10">
              <a:extLst>
                <a:ext uri="{FF2B5EF4-FFF2-40B4-BE49-F238E27FC236}">
                  <a16:creationId xmlns:a16="http://schemas.microsoft.com/office/drawing/2014/main" id="{0FB6BFB8-66E9-1A4E-BD57-279EFA003C87}"/>
                </a:ext>
              </a:extLst>
            </p:cNvPr>
            <p:cNvPicPr>
              <a:picLocks noChangeAspect="1"/>
            </p:cNvPicPr>
            <p:nvPr/>
          </p:nvPicPr>
          <p:blipFill rotWithShape="1">
            <a:blip r:embed="rId5"/>
            <a:srcRect l="46482" t="2015" r="16531"/>
            <a:stretch/>
          </p:blipFill>
          <p:spPr>
            <a:xfrm>
              <a:off x="4382533" y="2112664"/>
              <a:ext cx="1991679" cy="2687936"/>
            </a:xfrm>
            <a:prstGeom prst="rect">
              <a:avLst/>
            </a:prstGeom>
          </p:spPr>
        </p:pic>
        <p:pic>
          <p:nvPicPr>
            <p:cNvPr id="12" name="図 11">
              <a:extLst>
                <a:ext uri="{FF2B5EF4-FFF2-40B4-BE49-F238E27FC236}">
                  <a16:creationId xmlns:a16="http://schemas.microsoft.com/office/drawing/2014/main" id="{FAF5BE15-F28E-3444-9D15-23CB43618B9C}"/>
                </a:ext>
              </a:extLst>
            </p:cNvPr>
            <p:cNvPicPr>
              <a:picLocks noChangeAspect="1"/>
            </p:cNvPicPr>
            <p:nvPr/>
          </p:nvPicPr>
          <p:blipFill rotWithShape="1">
            <a:blip r:embed="rId6">
              <a:alphaModFix amt="46000"/>
            </a:blip>
            <a:srcRect l="45428" r="17672"/>
            <a:stretch/>
          </p:blipFill>
          <p:spPr>
            <a:xfrm>
              <a:off x="4382533" y="2021531"/>
              <a:ext cx="1991679" cy="2870200"/>
            </a:xfrm>
            <a:prstGeom prst="rect">
              <a:avLst/>
            </a:prstGeom>
          </p:spPr>
        </p:pic>
      </p:grpSp>
      <p:sp>
        <p:nvSpPr>
          <p:cNvPr id="13" name="テキスト ボックス 12">
            <a:extLst>
              <a:ext uri="{FF2B5EF4-FFF2-40B4-BE49-F238E27FC236}">
                <a16:creationId xmlns:a16="http://schemas.microsoft.com/office/drawing/2014/main" id="{AD2AA266-19D4-714A-983A-8C0B5A629BBB}"/>
              </a:ext>
            </a:extLst>
          </p:cNvPr>
          <p:cNvSpPr txBox="1"/>
          <p:nvPr/>
        </p:nvSpPr>
        <p:spPr>
          <a:xfrm>
            <a:off x="1823750" y="1168786"/>
            <a:ext cx="1363002" cy="461665"/>
          </a:xfrm>
          <a:prstGeom prst="rect">
            <a:avLst/>
          </a:prstGeom>
          <a:noFill/>
        </p:spPr>
        <p:txBody>
          <a:bodyPr wrap="none" rtlCol="0">
            <a:spAutoFit/>
          </a:bodyPr>
          <a:lstStyle/>
          <a:p>
            <a:r>
              <a:rPr kumimoji="1" lang="en-US" altLang="ja-JP" sz="2400" dirty="0"/>
              <a:t>Side view</a:t>
            </a:r>
            <a:endParaRPr kumimoji="1" lang="ja-JP" altLang="en-US" sz="2400"/>
          </a:p>
        </p:txBody>
      </p:sp>
      <p:sp>
        <p:nvSpPr>
          <p:cNvPr id="14" name="テキスト ボックス 13">
            <a:extLst>
              <a:ext uri="{FF2B5EF4-FFF2-40B4-BE49-F238E27FC236}">
                <a16:creationId xmlns:a16="http://schemas.microsoft.com/office/drawing/2014/main" id="{2489743A-8D3A-EA42-9F71-A42E5CCD6E2C}"/>
              </a:ext>
            </a:extLst>
          </p:cNvPr>
          <p:cNvSpPr txBox="1"/>
          <p:nvPr/>
        </p:nvSpPr>
        <p:spPr>
          <a:xfrm>
            <a:off x="2505251" y="6084092"/>
            <a:ext cx="3845668" cy="461665"/>
          </a:xfrm>
          <a:prstGeom prst="rect">
            <a:avLst/>
          </a:prstGeom>
          <a:noFill/>
        </p:spPr>
        <p:txBody>
          <a:bodyPr wrap="none" rtlCol="0">
            <a:spAutoFit/>
          </a:bodyPr>
          <a:lstStyle/>
          <a:p>
            <a:r>
              <a:rPr kumimoji="1" lang="en-US" altLang="ja-JP" sz="2400" dirty="0"/>
              <a:t>We can see as if </a:t>
            </a:r>
            <a:r>
              <a:rPr lang="en-US" altLang="ja-JP" sz="2400" dirty="0"/>
              <a:t>it is a picture</a:t>
            </a:r>
            <a:endParaRPr kumimoji="1" lang="ja-JP" altLang="en-US" sz="2400"/>
          </a:p>
        </p:txBody>
      </p:sp>
    </p:spTree>
    <p:extLst>
      <p:ext uri="{BB962C8B-B14F-4D97-AF65-F5344CB8AC3E}">
        <p14:creationId xmlns:p14="http://schemas.microsoft.com/office/powerpoint/2010/main" val="2247833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1537387" y="3013502"/>
            <a:ext cx="6069226" cy="830997"/>
          </a:xfrm>
          <a:prstGeom prst="rect">
            <a:avLst/>
          </a:prstGeom>
          <a:noFill/>
        </p:spPr>
        <p:txBody>
          <a:bodyPr wrap="none" rtlCol="0">
            <a:spAutoFit/>
          </a:bodyPr>
          <a:lstStyle/>
          <a:p>
            <a:pPr algn="ctr"/>
            <a:r>
              <a:rPr lang="en-US" altLang="ja-JP" sz="4800" b="1" dirty="0"/>
              <a:t>Surface Reconstruction</a:t>
            </a:r>
            <a:endParaRPr lang="ja-JP" altLang="en-US" sz="4800" b="1"/>
          </a:p>
        </p:txBody>
      </p:sp>
    </p:spTree>
    <p:extLst>
      <p:ext uri="{BB962C8B-B14F-4D97-AF65-F5344CB8AC3E}">
        <p14:creationId xmlns:p14="http://schemas.microsoft.com/office/powerpoint/2010/main" val="1491350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637738" y="331680"/>
            <a:ext cx="1868525" cy="646331"/>
          </a:xfrm>
          <a:prstGeom prst="rect">
            <a:avLst/>
          </a:prstGeom>
          <a:noFill/>
        </p:spPr>
        <p:txBody>
          <a:bodyPr wrap="none" rtlCol="0">
            <a:spAutoFit/>
          </a:bodyPr>
          <a:lstStyle/>
          <a:p>
            <a:r>
              <a:rPr lang="en-US" altLang="ja-JP" sz="3600" dirty="0"/>
              <a:t>Methods</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3712470" y="1429242"/>
            <a:ext cx="1719060" cy="461665"/>
          </a:xfrm>
          <a:prstGeom prst="rect">
            <a:avLst/>
          </a:prstGeom>
          <a:noFill/>
        </p:spPr>
        <p:txBody>
          <a:bodyPr wrap="none" rtlCol="0">
            <a:spAutoFit/>
          </a:bodyPr>
          <a:lstStyle/>
          <a:p>
            <a:r>
              <a:rPr lang="en-US" altLang="ja-JP" sz="2400" dirty="0"/>
              <a:t>Ball pivoting</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800737" y="1439117"/>
            <a:ext cx="1838965" cy="461665"/>
          </a:xfrm>
          <a:prstGeom prst="rect">
            <a:avLst/>
          </a:prstGeom>
          <a:noFill/>
        </p:spPr>
        <p:txBody>
          <a:bodyPr wrap="none" rtlCol="0">
            <a:spAutoFit/>
          </a:bodyPr>
          <a:lstStyle/>
          <a:p>
            <a:r>
              <a:rPr kumimoji="1" lang="en-US" altLang="ja-JP" sz="2400" dirty="0"/>
              <a:t>Alpha shapes</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Alpha shapes</a:t>
            </a:r>
            <a:endParaRPr kumimoji="1" lang="ja-JP" altLang="en-US" sz="2400"/>
          </a:p>
        </p:txBody>
      </p:sp>
      <p:sp>
        <p:nvSpPr>
          <p:cNvPr id="10" name="テキスト ボックス 9">
            <a:extLst>
              <a:ext uri="{FF2B5EF4-FFF2-40B4-BE49-F238E27FC236}">
                <a16:creationId xmlns:a16="http://schemas.microsoft.com/office/drawing/2014/main" id="{5B680A28-E871-0A49-B8EF-0701A6C99914}"/>
              </a:ext>
            </a:extLst>
          </p:cNvPr>
          <p:cNvSpPr txBox="1"/>
          <p:nvPr/>
        </p:nvSpPr>
        <p:spPr>
          <a:xfrm>
            <a:off x="6403354" y="1429242"/>
            <a:ext cx="2181046" cy="461665"/>
          </a:xfrm>
          <a:prstGeom prst="rect">
            <a:avLst/>
          </a:prstGeom>
          <a:noFill/>
        </p:spPr>
        <p:txBody>
          <a:bodyPr wrap="none" rtlCol="0">
            <a:spAutoFit/>
          </a:bodyPr>
          <a:lstStyle/>
          <a:p>
            <a:r>
              <a:rPr kumimoji="1" lang="en-US" altLang="ja-JP" sz="2400" dirty="0"/>
              <a:t>Poisson surface </a:t>
            </a:r>
            <a:endParaRPr kumimoji="1" lang="ja-JP" altLang="en-US" sz="2400"/>
          </a:p>
        </p:txBody>
      </p:sp>
      <p:pic>
        <p:nvPicPr>
          <p:cNvPr id="5" name="図 4">
            <a:extLst>
              <a:ext uri="{FF2B5EF4-FFF2-40B4-BE49-F238E27FC236}">
                <a16:creationId xmlns:a16="http://schemas.microsoft.com/office/drawing/2014/main" id="{8B1AD4F4-CF34-D04E-802A-F4534EF72695}"/>
              </a:ext>
            </a:extLst>
          </p:cNvPr>
          <p:cNvPicPr>
            <a:picLocks noChangeAspect="1"/>
          </p:cNvPicPr>
          <p:nvPr/>
        </p:nvPicPr>
        <p:blipFill rotWithShape="1">
          <a:blip r:embed="rId3"/>
          <a:srcRect l="18921" t="8558" r="7938" b="4253"/>
          <a:stretch/>
        </p:blipFill>
        <p:spPr>
          <a:xfrm>
            <a:off x="3374813" y="2568669"/>
            <a:ext cx="2394373" cy="2061376"/>
          </a:xfrm>
          <a:prstGeom prst="rect">
            <a:avLst/>
          </a:prstGeom>
        </p:spPr>
      </p:pic>
      <p:pic>
        <p:nvPicPr>
          <p:cNvPr id="12" name="図 11">
            <a:extLst>
              <a:ext uri="{FF2B5EF4-FFF2-40B4-BE49-F238E27FC236}">
                <a16:creationId xmlns:a16="http://schemas.microsoft.com/office/drawing/2014/main" id="{6139A10B-A08A-3742-B197-9200B458DA2F}"/>
              </a:ext>
            </a:extLst>
          </p:cNvPr>
          <p:cNvPicPr>
            <a:picLocks noChangeAspect="1"/>
          </p:cNvPicPr>
          <p:nvPr/>
        </p:nvPicPr>
        <p:blipFill rotWithShape="1">
          <a:blip r:embed="rId4"/>
          <a:srcRect l="17744" t="6893" r="4077" b="7013"/>
          <a:stretch/>
        </p:blipFill>
        <p:spPr>
          <a:xfrm>
            <a:off x="6163446" y="2396627"/>
            <a:ext cx="2660862" cy="2405461"/>
          </a:xfrm>
          <a:prstGeom prst="rect">
            <a:avLst/>
          </a:prstGeom>
        </p:spPr>
      </p:pic>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490492" y="2224584"/>
            <a:ext cx="2593133" cy="2405461"/>
          </a:xfrm>
          <a:prstGeom prst="rect">
            <a:avLst/>
          </a:prstGeom>
        </p:spPr>
      </p:pic>
    </p:spTree>
    <p:extLst>
      <p:ext uri="{BB962C8B-B14F-4D97-AF65-F5344CB8AC3E}">
        <p14:creationId xmlns:p14="http://schemas.microsoft.com/office/powerpoint/2010/main" val="376659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C9BF729-1A75-9E41-A83A-270E0687CD49}"/>
              </a:ext>
            </a:extLst>
          </p:cNvPr>
          <p:cNvPicPr>
            <a:picLocks noChangeAspect="1"/>
          </p:cNvPicPr>
          <p:nvPr/>
        </p:nvPicPr>
        <p:blipFill rotWithShape="1">
          <a:blip r:embed="rId3"/>
          <a:srcRect l="18286" r="5965" b="8053"/>
          <a:stretch/>
        </p:blipFill>
        <p:spPr>
          <a:xfrm>
            <a:off x="4576474" y="2694815"/>
            <a:ext cx="4531058" cy="3386424"/>
          </a:xfrm>
          <a:prstGeom prst="rect">
            <a:avLst/>
          </a:prstGeom>
        </p:spPr>
      </p:pic>
      <p:pic>
        <p:nvPicPr>
          <p:cNvPr id="7" name="図 6">
            <a:extLst>
              <a:ext uri="{FF2B5EF4-FFF2-40B4-BE49-F238E27FC236}">
                <a16:creationId xmlns:a16="http://schemas.microsoft.com/office/drawing/2014/main" id="{306F0446-7DF9-3549-8C3A-D3E4558AD75B}"/>
              </a:ext>
            </a:extLst>
          </p:cNvPr>
          <p:cNvPicPr>
            <a:picLocks noChangeAspect="1"/>
          </p:cNvPicPr>
          <p:nvPr/>
        </p:nvPicPr>
        <p:blipFill rotWithShape="1">
          <a:blip r:embed="rId4"/>
          <a:srcRect l="6693" r="9837" b="5484"/>
          <a:stretch/>
        </p:blipFill>
        <p:spPr>
          <a:xfrm>
            <a:off x="511157" y="3042869"/>
            <a:ext cx="4065317" cy="3038370"/>
          </a:xfrm>
          <a:prstGeom prst="rect">
            <a:avLst/>
          </a:prstGeom>
        </p:spPr>
      </p:pic>
      <p:sp>
        <p:nvSpPr>
          <p:cNvPr id="8" name="テキスト ボックス 7">
            <a:extLst>
              <a:ext uri="{FF2B5EF4-FFF2-40B4-BE49-F238E27FC236}">
                <a16:creationId xmlns:a16="http://schemas.microsoft.com/office/drawing/2014/main" id="{BE2597C0-005E-5345-A90E-F10BC06ECC59}"/>
              </a:ext>
            </a:extLst>
          </p:cNvPr>
          <p:cNvSpPr txBox="1"/>
          <p:nvPr/>
        </p:nvSpPr>
        <p:spPr>
          <a:xfrm>
            <a:off x="590622" y="1098109"/>
            <a:ext cx="8103629" cy="461665"/>
          </a:xfrm>
          <a:prstGeom prst="rect">
            <a:avLst/>
          </a:prstGeom>
          <a:noFill/>
        </p:spPr>
        <p:txBody>
          <a:bodyPr wrap="none" rtlCol="0">
            <a:spAutoFit/>
          </a:bodyPr>
          <a:lstStyle/>
          <a:p>
            <a:r>
              <a:rPr lang="en-US" altLang="ja-JP" sz="2400" dirty="0"/>
              <a:t>The result is sometimes good but sometimes bad(100 and 101) </a:t>
            </a:r>
            <a:endParaRPr kumimoji="1" lang="ja-JP" altLang="en-US" sz="2400"/>
          </a:p>
        </p:txBody>
      </p:sp>
      <p:sp>
        <p:nvSpPr>
          <p:cNvPr id="9" name="テキスト ボックス 8">
            <a:extLst>
              <a:ext uri="{FF2B5EF4-FFF2-40B4-BE49-F238E27FC236}">
                <a16:creationId xmlns:a16="http://schemas.microsoft.com/office/drawing/2014/main" id="{5C46EE15-B996-B44F-8AAF-271B471AED40}"/>
              </a:ext>
            </a:extLst>
          </p:cNvPr>
          <p:cNvSpPr txBox="1"/>
          <p:nvPr/>
        </p:nvSpPr>
        <p:spPr>
          <a:xfrm>
            <a:off x="6587859" y="1991070"/>
            <a:ext cx="708992" cy="646331"/>
          </a:xfrm>
          <a:prstGeom prst="rect">
            <a:avLst/>
          </a:prstGeom>
          <a:noFill/>
        </p:spPr>
        <p:txBody>
          <a:bodyPr wrap="square" rtlCol="0">
            <a:spAutoFit/>
          </a:bodyPr>
          <a:lstStyle/>
          <a:p>
            <a:r>
              <a:rPr kumimoji="1" lang="ja-JP" altLang="en-US" sz="3600"/>
              <a:t>👍</a:t>
            </a:r>
          </a:p>
        </p:txBody>
      </p:sp>
      <p:sp>
        <p:nvSpPr>
          <p:cNvPr id="10" name="テキスト ボックス 9">
            <a:extLst>
              <a:ext uri="{FF2B5EF4-FFF2-40B4-BE49-F238E27FC236}">
                <a16:creationId xmlns:a16="http://schemas.microsoft.com/office/drawing/2014/main" id="{FC753F95-4ED0-F347-94CC-5E07048BED2A}"/>
              </a:ext>
            </a:extLst>
          </p:cNvPr>
          <p:cNvSpPr txBox="1"/>
          <p:nvPr/>
        </p:nvSpPr>
        <p:spPr>
          <a:xfrm>
            <a:off x="1806324" y="1991070"/>
            <a:ext cx="708992" cy="646331"/>
          </a:xfrm>
          <a:prstGeom prst="rect">
            <a:avLst/>
          </a:prstGeom>
          <a:noFill/>
        </p:spPr>
        <p:txBody>
          <a:bodyPr wrap="square" rtlCol="0">
            <a:spAutoFit/>
          </a:bodyPr>
          <a:lstStyle/>
          <a:p>
            <a:r>
              <a:rPr kumimoji="1" lang="en-US" altLang="ja-JP" sz="3600" dirty="0"/>
              <a:t>👎</a:t>
            </a:r>
            <a:endParaRPr kumimoji="1" lang="ja-JP" altLang="en-US" sz="3600"/>
          </a:p>
        </p:txBody>
      </p:sp>
      <p:sp>
        <p:nvSpPr>
          <p:cNvPr id="11" name="テキスト ボックス 10">
            <a:extLst>
              <a:ext uri="{FF2B5EF4-FFF2-40B4-BE49-F238E27FC236}">
                <a16:creationId xmlns:a16="http://schemas.microsoft.com/office/drawing/2014/main" id="{E50517FD-DD9D-514B-BB40-5883ED6F05DF}"/>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Problem1</a:t>
            </a:r>
            <a:endParaRPr lang="ja-JP" altLang="en-US" sz="3600"/>
          </a:p>
        </p:txBody>
      </p:sp>
    </p:spTree>
    <p:extLst>
      <p:ext uri="{BB962C8B-B14F-4D97-AF65-F5344CB8AC3E}">
        <p14:creationId xmlns:p14="http://schemas.microsoft.com/office/powerpoint/2010/main" val="2086379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41393" y="331680"/>
            <a:ext cx="3261214" cy="646331"/>
          </a:xfrm>
          <a:prstGeom prst="rect">
            <a:avLst/>
          </a:prstGeom>
          <a:noFill/>
        </p:spPr>
        <p:txBody>
          <a:bodyPr wrap="none" rtlCol="0">
            <a:spAutoFit/>
          </a:bodyPr>
          <a:lstStyle/>
          <a:p>
            <a:r>
              <a:rPr lang="en-US" altLang="ja-JP" sz="3600" dirty="0"/>
              <a:t>Alpha difference</a:t>
            </a:r>
            <a:endParaRPr lang="ja-JP" altLang="en-US" sz="3600"/>
          </a:p>
        </p:txBody>
      </p:sp>
      <p:sp>
        <p:nvSpPr>
          <p:cNvPr id="9" name="矢印: 右 12">
            <a:extLst>
              <a:ext uri="{FF2B5EF4-FFF2-40B4-BE49-F238E27FC236}">
                <a16:creationId xmlns:a16="http://schemas.microsoft.com/office/drawing/2014/main" id="{36839242-BAA5-4648-8DB0-0BDE795278BB}"/>
              </a:ext>
            </a:extLst>
          </p:cNvPr>
          <p:cNvSpPr/>
          <p:nvPr/>
        </p:nvSpPr>
        <p:spPr>
          <a:xfrm>
            <a:off x="2251152" y="5651500"/>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6D87EAF-8162-5441-9253-77C94B9F9ADE}"/>
                  </a:ext>
                </a:extLst>
              </p:cNvPr>
              <p:cNvSpPr txBox="1"/>
              <p:nvPr/>
            </p:nvSpPr>
            <p:spPr>
              <a:xfrm>
                <a:off x="3008974" y="5706715"/>
                <a:ext cx="3126052" cy="461665"/>
              </a:xfrm>
              <a:prstGeom prst="rect">
                <a:avLst/>
              </a:prstGeom>
              <a:noFill/>
            </p:spPr>
            <p:txBody>
              <a:bodyPr wrap="square" rtlCol="0">
                <a:spAutoFit/>
              </a:bodyPr>
              <a:lstStyle/>
              <a:p>
                <a:pPr algn="ctr"/>
                <a:r>
                  <a:rPr kumimoji="1" lang="en-US" altLang="ja-JP" sz="2400" dirty="0"/>
                  <a:t>Using </a:t>
                </a:r>
                <a14:m>
                  <m:oMath xmlns:m="http://schemas.openxmlformats.org/officeDocument/2006/math">
                    <m:r>
                      <a:rPr lang="en-US" altLang="ja-JP" sz="2400" i="1">
                        <a:latin typeface="Cambria Math" panose="02040503050406030204" pitchFamily="18" charset="0"/>
                      </a:rPr>
                      <m:t>𝛼</m:t>
                    </m:r>
                    <m:r>
                      <a:rPr lang="en-US" altLang="ja-JP" sz="2400" i="1">
                        <a:latin typeface="Cambria Math" panose="02040503050406030204" pitchFamily="18" charset="0"/>
                      </a:rPr>
                      <m:t>=0.025</m:t>
                    </m:r>
                  </m:oMath>
                </a14:m>
                <a:endParaRPr lang="ja-JP" altLang="en-US" sz="2400"/>
              </a:p>
            </p:txBody>
          </p:sp>
        </mc:Choice>
        <mc:Fallback xmlns="">
          <p:sp>
            <p:nvSpPr>
              <p:cNvPr id="13" name="テキスト ボックス 12">
                <a:extLst>
                  <a:ext uri="{FF2B5EF4-FFF2-40B4-BE49-F238E27FC236}">
                    <a16:creationId xmlns:a16="http://schemas.microsoft.com/office/drawing/2014/main" id="{36D87EAF-8162-5441-9253-77C94B9F9ADE}"/>
                  </a:ext>
                </a:extLst>
              </p:cNvPr>
              <p:cNvSpPr txBox="1">
                <a:spLocks noRot="1" noChangeAspect="1" noMove="1" noResize="1" noEditPoints="1" noAdjustHandles="1" noChangeArrowheads="1" noChangeShapeType="1" noTextEdit="1"/>
              </p:cNvSpPr>
              <p:nvPr/>
            </p:nvSpPr>
            <p:spPr>
              <a:xfrm>
                <a:off x="3008974" y="5706715"/>
                <a:ext cx="3126052" cy="461665"/>
              </a:xfrm>
              <a:prstGeom prst="rect">
                <a:avLst/>
              </a:prstGeom>
              <a:blipFill>
                <a:blip r:embed="rId3"/>
                <a:stretch>
                  <a:fillRect t="-5263"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B680A28-E871-0A49-B8EF-0701A6C99914}"/>
                  </a:ext>
                </a:extLst>
              </p:cNvPr>
              <p:cNvSpPr txBox="1"/>
              <p:nvPr/>
            </p:nvSpPr>
            <p:spPr>
              <a:xfrm>
                <a:off x="3777198" y="1538809"/>
                <a:ext cx="1589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=0.025</m:t>
                      </m:r>
                    </m:oMath>
                  </m:oMathPara>
                </a14:m>
                <a:endParaRPr kumimoji="1" lang="ja-JP" altLang="en-US" sz="2400"/>
              </a:p>
            </p:txBody>
          </p:sp>
        </mc:Choice>
        <mc:Fallback xmlns="">
          <p:sp>
            <p:nvSpPr>
              <p:cNvPr id="10" name="テキスト ボックス 9">
                <a:extLst>
                  <a:ext uri="{FF2B5EF4-FFF2-40B4-BE49-F238E27FC236}">
                    <a16:creationId xmlns:a16="http://schemas.microsoft.com/office/drawing/2014/main" id="{5B680A28-E871-0A49-B8EF-0701A6C99914}"/>
                  </a:ext>
                </a:extLst>
              </p:cNvPr>
              <p:cNvSpPr txBox="1">
                <a:spLocks noRot="1" noChangeAspect="1" noMove="1" noResize="1" noEditPoints="1" noAdjustHandles="1" noChangeArrowheads="1" noChangeShapeType="1" noTextEdit="1"/>
              </p:cNvSpPr>
              <p:nvPr/>
            </p:nvSpPr>
            <p:spPr>
              <a:xfrm>
                <a:off x="3777198" y="1538809"/>
                <a:ext cx="1589602" cy="461665"/>
              </a:xfrm>
              <a:prstGeom prst="rect">
                <a:avLst/>
              </a:prstGeom>
              <a:blipFill>
                <a:blip r:embed="rId4"/>
                <a:stretch>
                  <a:fillRect/>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984EDD4F-5340-D64B-87F5-4BBDD4845DF3}"/>
              </a:ext>
            </a:extLst>
          </p:cNvPr>
          <p:cNvPicPr>
            <a:picLocks noChangeAspect="1"/>
          </p:cNvPicPr>
          <p:nvPr/>
        </p:nvPicPr>
        <p:blipFill rotWithShape="1">
          <a:blip r:embed="rId5"/>
          <a:srcRect l="11506"/>
          <a:stretch/>
        </p:blipFill>
        <p:spPr>
          <a:xfrm>
            <a:off x="3275432" y="2278791"/>
            <a:ext cx="2593133" cy="2405461"/>
          </a:xfrm>
          <a:prstGeom prst="rect">
            <a:avLst/>
          </a:prstGeom>
        </p:spPr>
      </p:pic>
      <p:pic>
        <p:nvPicPr>
          <p:cNvPr id="4" name="図 3">
            <a:extLst>
              <a:ext uri="{FF2B5EF4-FFF2-40B4-BE49-F238E27FC236}">
                <a16:creationId xmlns:a16="http://schemas.microsoft.com/office/drawing/2014/main" id="{EEF3929C-2CF5-7C4A-8775-F70DA8077A9F}"/>
              </a:ext>
            </a:extLst>
          </p:cNvPr>
          <p:cNvPicPr>
            <a:picLocks noChangeAspect="1"/>
          </p:cNvPicPr>
          <p:nvPr/>
        </p:nvPicPr>
        <p:blipFill rotWithShape="1">
          <a:blip r:embed="rId6"/>
          <a:srcRect l="25517" t="4275" r="4129" b="2494"/>
          <a:stretch/>
        </p:blipFill>
        <p:spPr>
          <a:xfrm>
            <a:off x="283837" y="2388358"/>
            <a:ext cx="2725137" cy="2130392"/>
          </a:xfrm>
          <a:prstGeom prst="rect">
            <a:avLst/>
          </a:prstGeom>
        </p:spPr>
      </p:pic>
      <p:pic>
        <p:nvPicPr>
          <p:cNvPr id="7" name="図 6">
            <a:extLst>
              <a:ext uri="{FF2B5EF4-FFF2-40B4-BE49-F238E27FC236}">
                <a16:creationId xmlns:a16="http://schemas.microsoft.com/office/drawing/2014/main" id="{B174FD01-E5A3-0C40-A987-5B107FD4520C}"/>
              </a:ext>
            </a:extLst>
          </p:cNvPr>
          <p:cNvPicPr>
            <a:picLocks noChangeAspect="1"/>
          </p:cNvPicPr>
          <p:nvPr/>
        </p:nvPicPr>
        <p:blipFill rotWithShape="1">
          <a:blip r:embed="rId7"/>
          <a:srcRect l="9519" t="3549" r="4568" b="7856"/>
          <a:stretch/>
        </p:blipFill>
        <p:spPr>
          <a:xfrm>
            <a:off x="6135023" y="2440056"/>
            <a:ext cx="2844744" cy="2082930"/>
          </a:xfrm>
          <a:prstGeom prst="rect">
            <a:avLst/>
          </a:prstGeom>
        </p:spPr>
      </p:pic>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EA82945-B36A-3D40-9EAB-CDD775968BD3}"/>
                  </a:ext>
                </a:extLst>
              </p:cNvPr>
              <p:cNvSpPr txBox="1"/>
              <p:nvPr/>
            </p:nvSpPr>
            <p:spPr>
              <a:xfrm>
                <a:off x="1021522" y="1538809"/>
                <a:ext cx="12497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=0.1</m:t>
                      </m:r>
                    </m:oMath>
                  </m:oMathPara>
                </a14:m>
                <a:endParaRPr kumimoji="1" lang="ja-JP" altLang="en-US" sz="2400"/>
              </a:p>
            </p:txBody>
          </p:sp>
        </mc:Choice>
        <mc:Fallback xmlns="">
          <p:sp>
            <p:nvSpPr>
              <p:cNvPr id="16" name="テキスト ボックス 15">
                <a:extLst>
                  <a:ext uri="{FF2B5EF4-FFF2-40B4-BE49-F238E27FC236}">
                    <a16:creationId xmlns:a16="http://schemas.microsoft.com/office/drawing/2014/main" id="{8EA82945-B36A-3D40-9EAB-CDD775968BD3}"/>
                  </a:ext>
                </a:extLst>
              </p:cNvPr>
              <p:cNvSpPr txBox="1">
                <a:spLocks noRot="1" noChangeAspect="1" noMove="1" noResize="1" noEditPoints="1" noAdjustHandles="1" noChangeArrowheads="1" noChangeShapeType="1" noTextEdit="1"/>
              </p:cNvSpPr>
              <p:nvPr/>
            </p:nvSpPr>
            <p:spPr>
              <a:xfrm>
                <a:off x="1021522" y="1538809"/>
                <a:ext cx="1249766"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0EE0E02-BDB2-634B-B1AD-7B0F04C934CA}"/>
                  </a:ext>
                </a:extLst>
              </p:cNvPr>
              <p:cNvSpPr txBox="1"/>
              <p:nvPr/>
            </p:nvSpPr>
            <p:spPr>
              <a:xfrm>
                <a:off x="6932512" y="1538809"/>
                <a:ext cx="141968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𝛼</m:t>
                      </m:r>
                      <m:r>
                        <a:rPr kumimoji="1" lang="en-US" altLang="ja-JP" sz="2400" b="0" i="1" smtClean="0">
                          <a:latin typeface="Cambria Math" panose="02040503050406030204" pitchFamily="18" charset="0"/>
                        </a:rPr>
                        <m:t>=0.01</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50EE0E02-BDB2-634B-B1AD-7B0F04C934CA}"/>
                  </a:ext>
                </a:extLst>
              </p:cNvPr>
              <p:cNvSpPr txBox="1">
                <a:spLocks noRot="1" noChangeAspect="1" noMove="1" noResize="1" noEditPoints="1" noAdjustHandles="1" noChangeArrowheads="1" noChangeShapeType="1" noTextEdit="1"/>
              </p:cNvSpPr>
              <p:nvPr/>
            </p:nvSpPr>
            <p:spPr>
              <a:xfrm>
                <a:off x="6932512" y="1538809"/>
                <a:ext cx="1419684" cy="461665"/>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79464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sp>
        <p:nvSpPr>
          <p:cNvPr id="16" name="テキスト ボックス 15">
            <a:extLst>
              <a:ext uri="{FF2B5EF4-FFF2-40B4-BE49-F238E27FC236}">
                <a16:creationId xmlns:a16="http://schemas.microsoft.com/office/drawing/2014/main" id="{8EA82945-B36A-3D40-9EAB-CDD775968BD3}"/>
              </a:ext>
            </a:extLst>
          </p:cNvPr>
          <p:cNvSpPr txBox="1"/>
          <p:nvPr/>
        </p:nvSpPr>
        <p:spPr>
          <a:xfrm>
            <a:off x="1396085" y="1077144"/>
            <a:ext cx="1888659" cy="461665"/>
          </a:xfrm>
          <a:prstGeom prst="rect">
            <a:avLst/>
          </a:prstGeom>
          <a:noFill/>
        </p:spPr>
        <p:txBody>
          <a:bodyPr wrap="none" rtlCol="0">
            <a:spAutoFit/>
          </a:bodyPr>
          <a:lstStyle/>
          <a:p>
            <a:r>
              <a:rPr kumimoji="1" lang="en-US" altLang="ja-JP" sz="2400" dirty="0" err="1"/>
              <a:t>BoxBinBrikets</a:t>
            </a:r>
            <a:endParaRPr kumimoji="1" lang="ja-JP" altLang="en-US" sz="2400"/>
          </a:p>
        </p:txBody>
      </p:sp>
      <p:pic>
        <p:nvPicPr>
          <p:cNvPr id="5" name="図 4">
            <a:extLst>
              <a:ext uri="{FF2B5EF4-FFF2-40B4-BE49-F238E27FC236}">
                <a16:creationId xmlns:a16="http://schemas.microsoft.com/office/drawing/2014/main" id="{52CA4C65-EC73-3245-B2D9-927C2A3FE156}"/>
              </a:ext>
            </a:extLst>
          </p:cNvPr>
          <p:cNvPicPr>
            <a:picLocks noChangeAspect="1"/>
          </p:cNvPicPr>
          <p:nvPr/>
        </p:nvPicPr>
        <p:blipFill>
          <a:blip r:embed="rId3"/>
          <a:stretch>
            <a:fillRect/>
          </a:stretch>
        </p:blipFill>
        <p:spPr>
          <a:xfrm>
            <a:off x="816414" y="1478920"/>
            <a:ext cx="3048000" cy="2397044"/>
          </a:xfrm>
          <a:prstGeom prst="rect">
            <a:avLst/>
          </a:prstGeom>
        </p:spPr>
      </p:pic>
      <p:pic>
        <p:nvPicPr>
          <p:cNvPr id="8" name="図 7">
            <a:extLst>
              <a:ext uri="{FF2B5EF4-FFF2-40B4-BE49-F238E27FC236}">
                <a16:creationId xmlns:a16="http://schemas.microsoft.com/office/drawing/2014/main" id="{C3AEE9A9-AB22-CA47-A353-2C38A9A41717}"/>
              </a:ext>
            </a:extLst>
          </p:cNvPr>
          <p:cNvPicPr>
            <a:picLocks noChangeAspect="1"/>
          </p:cNvPicPr>
          <p:nvPr/>
        </p:nvPicPr>
        <p:blipFill>
          <a:blip r:embed="rId4"/>
          <a:stretch>
            <a:fillRect/>
          </a:stretch>
        </p:blipFill>
        <p:spPr>
          <a:xfrm>
            <a:off x="4821714" y="1550830"/>
            <a:ext cx="3653260" cy="2254652"/>
          </a:xfrm>
          <a:prstGeom prst="rect">
            <a:avLst/>
          </a:prstGeom>
        </p:spPr>
      </p:pic>
      <p:sp>
        <p:nvSpPr>
          <p:cNvPr id="18" name="テキスト ボックス 17">
            <a:extLst>
              <a:ext uri="{FF2B5EF4-FFF2-40B4-BE49-F238E27FC236}">
                <a16:creationId xmlns:a16="http://schemas.microsoft.com/office/drawing/2014/main" id="{85F6DA98-6036-EE40-B203-71F6880C5458}"/>
              </a:ext>
            </a:extLst>
          </p:cNvPr>
          <p:cNvSpPr txBox="1"/>
          <p:nvPr/>
        </p:nvSpPr>
        <p:spPr>
          <a:xfrm>
            <a:off x="1942516" y="3805482"/>
            <a:ext cx="795795" cy="461665"/>
          </a:xfrm>
          <a:prstGeom prst="rect">
            <a:avLst/>
          </a:prstGeom>
          <a:noFill/>
        </p:spPr>
        <p:txBody>
          <a:bodyPr wrap="none" rtlCol="0">
            <a:spAutoFit/>
          </a:bodyPr>
          <a:lstStyle/>
          <a:p>
            <a:r>
              <a:rPr kumimoji="1" lang="en-US" altLang="ja-JP" sz="2400" dirty="0"/>
              <a:t>Box2</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572981" y="1077143"/>
            <a:ext cx="795795" cy="461665"/>
          </a:xfrm>
          <a:prstGeom prst="rect">
            <a:avLst/>
          </a:prstGeom>
          <a:noFill/>
        </p:spPr>
        <p:txBody>
          <a:bodyPr wrap="none" rtlCol="0">
            <a:spAutoFit/>
          </a:bodyPr>
          <a:lstStyle/>
          <a:p>
            <a:r>
              <a:rPr kumimoji="1" lang="en-US" altLang="ja-JP" sz="2400" dirty="0"/>
              <a:t>Box1</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533291" y="3828908"/>
            <a:ext cx="835485" cy="461665"/>
          </a:xfrm>
          <a:prstGeom prst="rect">
            <a:avLst/>
          </a:prstGeom>
          <a:noFill/>
        </p:spPr>
        <p:txBody>
          <a:bodyPr wrap="none" rtlCol="0">
            <a:spAutoFit/>
          </a:bodyPr>
          <a:lstStyle/>
          <a:p>
            <a:r>
              <a:rPr kumimoji="1" lang="en-US" altLang="ja-JP" sz="2400" dirty="0"/>
              <a:t>Chair</a:t>
            </a:r>
            <a:endParaRPr kumimoji="1" lang="ja-JP" altLang="en-US" sz="2400"/>
          </a:p>
        </p:txBody>
      </p:sp>
      <p:pic>
        <p:nvPicPr>
          <p:cNvPr id="12" name="図 11">
            <a:extLst>
              <a:ext uri="{FF2B5EF4-FFF2-40B4-BE49-F238E27FC236}">
                <a16:creationId xmlns:a16="http://schemas.microsoft.com/office/drawing/2014/main" id="{13D140D0-013A-074A-96E7-2C2581E03F44}"/>
              </a:ext>
            </a:extLst>
          </p:cNvPr>
          <p:cNvPicPr>
            <a:picLocks noChangeAspect="1"/>
          </p:cNvPicPr>
          <p:nvPr/>
        </p:nvPicPr>
        <p:blipFill rotWithShape="1">
          <a:blip r:embed="rId5"/>
          <a:srcRect t="5215"/>
          <a:stretch/>
        </p:blipFill>
        <p:spPr>
          <a:xfrm>
            <a:off x="650638" y="4277739"/>
            <a:ext cx="3721100" cy="2251031"/>
          </a:xfrm>
          <a:prstGeom prst="rect">
            <a:avLst/>
          </a:prstGeom>
        </p:spPr>
      </p:pic>
      <p:pic>
        <p:nvPicPr>
          <p:cNvPr id="21" name="図 20">
            <a:extLst>
              <a:ext uri="{FF2B5EF4-FFF2-40B4-BE49-F238E27FC236}">
                <a16:creationId xmlns:a16="http://schemas.microsoft.com/office/drawing/2014/main" id="{3C4F27D5-4D03-3A4C-8A4F-D819A892B46A}"/>
              </a:ext>
            </a:extLst>
          </p:cNvPr>
          <p:cNvPicPr>
            <a:picLocks noChangeAspect="1"/>
          </p:cNvPicPr>
          <p:nvPr/>
        </p:nvPicPr>
        <p:blipFill>
          <a:blip r:embed="rId6"/>
          <a:stretch>
            <a:fillRect/>
          </a:stretch>
        </p:blipFill>
        <p:spPr>
          <a:xfrm>
            <a:off x="5248596" y="4482730"/>
            <a:ext cx="3117482" cy="1919973"/>
          </a:xfrm>
          <a:prstGeom prst="rect">
            <a:avLst/>
          </a:prstGeom>
        </p:spPr>
      </p:pic>
    </p:spTree>
    <p:extLst>
      <p:ext uri="{BB962C8B-B14F-4D97-AF65-F5344CB8AC3E}">
        <p14:creationId xmlns:p14="http://schemas.microsoft.com/office/powerpoint/2010/main" val="4097897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8EA82945-B36A-3D40-9EAB-CDD775968BD3}"/>
              </a:ext>
            </a:extLst>
          </p:cNvPr>
          <p:cNvSpPr txBox="1"/>
          <p:nvPr/>
        </p:nvSpPr>
        <p:spPr>
          <a:xfrm>
            <a:off x="1900966" y="1077143"/>
            <a:ext cx="878895" cy="461665"/>
          </a:xfrm>
          <a:prstGeom prst="rect">
            <a:avLst/>
          </a:prstGeom>
          <a:noFill/>
        </p:spPr>
        <p:txBody>
          <a:bodyPr wrap="none" rtlCol="0">
            <a:spAutoFit/>
          </a:bodyPr>
          <a:lstStyle/>
          <a:p>
            <a:r>
              <a:rPr lang="en-US" altLang="ja-JP" sz="2400" dirty="0"/>
              <a:t>crane</a:t>
            </a:r>
            <a:endParaRPr kumimoji="1" lang="ja-JP" altLang="en-US" sz="2400"/>
          </a:p>
        </p:txBody>
      </p:sp>
      <p:sp>
        <p:nvSpPr>
          <p:cNvPr id="18" name="テキスト ボックス 17">
            <a:extLst>
              <a:ext uri="{FF2B5EF4-FFF2-40B4-BE49-F238E27FC236}">
                <a16:creationId xmlns:a16="http://schemas.microsoft.com/office/drawing/2014/main" id="{85F6DA98-6036-EE40-B203-71F6880C5458}"/>
              </a:ext>
            </a:extLst>
          </p:cNvPr>
          <p:cNvSpPr txBox="1"/>
          <p:nvPr/>
        </p:nvSpPr>
        <p:spPr>
          <a:xfrm>
            <a:off x="1016868" y="3805482"/>
            <a:ext cx="2988639" cy="461665"/>
          </a:xfrm>
          <a:prstGeom prst="rect">
            <a:avLst/>
          </a:prstGeom>
          <a:noFill/>
        </p:spPr>
        <p:txBody>
          <a:bodyPr wrap="none" rtlCol="0">
            <a:spAutoFit/>
          </a:bodyPr>
          <a:lstStyle/>
          <a:p>
            <a:r>
              <a:rPr lang="en-US" altLang="ja-JP" sz="2400" dirty="0"/>
              <a:t>Rubbish bin and bricks</a:t>
            </a:r>
            <a:endParaRPr kumimoji="1" lang="ja-JP" altLang="en-US" sz="2400"/>
          </a:p>
        </p:txBody>
      </p:sp>
      <p:sp>
        <p:nvSpPr>
          <p:cNvPr id="19" name="テキスト ボックス 18">
            <a:extLst>
              <a:ext uri="{FF2B5EF4-FFF2-40B4-BE49-F238E27FC236}">
                <a16:creationId xmlns:a16="http://schemas.microsoft.com/office/drawing/2014/main" id="{D279DC25-EE4E-6247-A5E2-2FE29B2AF557}"/>
              </a:ext>
            </a:extLst>
          </p:cNvPr>
          <p:cNvSpPr txBox="1"/>
          <p:nvPr/>
        </p:nvSpPr>
        <p:spPr>
          <a:xfrm>
            <a:off x="6149001" y="1077143"/>
            <a:ext cx="1588897" cy="461665"/>
          </a:xfrm>
          <a:prstGeom prst="rect">
            <a:avLst/>
          </a:prstGeom>
          <a:noFill/>
        </p:spPr>
        <p:txBody>
          <a:bodyPr wrap="none" rtlCol="0">
            <a:spAutoFit/>
          </a:bodyPr>
          <a:lstStyle/>
          <a:p>
            <a:r>
              <a:rPr lang="en-US" altLang="ja-JP" sz="2400" dirty="0" err="1"/>
              <a:t>RubbishBin</a:t>
            </a:r>
            <a:endParaRPr kumimoji="1" lang="ja-JP" altLang="en-US" sz="2400"/>
          </a:p>
        </p:txBody>
      </p:sp>
      <p:sp>
        <p:nvSpPr>
          <p:cNvPr id="20" name="テキスト ボックス 19">
            <a:extLst>
              <a:ext uri="{FF2B5EF4-FFF2-40B4-BE49-F238E27FC236}">
                <a16:creationId xmlns:a16="http://schemas.microsoft.com/office/drawing/2014/main" id="{0DA54376-B949-F44B-9981-86BB2B82C68A}"/>
              </a:ext>
            </a:extLst>
          </p:cNvPr>
          <p:cNvSpPr txBox="1"/>
          <p:nvPr/>
        </p:nvSpPr>
        <p:spPr>
          <a:xfrm>
            <a:off x="6195233" y="3860073"/>
            <a:ext cx="1496435" cy="461665"/>
          </a:xfrm>
          <a:prstGeom prst="rect">
            <a:avLst/>
          </a:prstGeom>
          <a:noFill/>
        </p:spPr>
        <p:txBody>
          <a:bodyPr wrap="none" rtlCol="0">
            <a:spAutoFit/>
          </a:bodyPr>
          <a:lstStyle/>
          <a:p>
            <a:r>
              <a:rPr lang="en-US" altLang="ja-JP" sz="2400" dirty="0"/>
              <a:t>Two bricks</a:t>
            </a:r>
            <a:endParaRPr kumimoji="1" lang="ja-JP" altLang="en-US" sz="2400"/>
          </a:p>
        </p:txBody>
      </p:sp>
      <p:sp>
        <p:nvSpPr>
          <p:cNvPr id="25" name="テキスト ボックス 24">
            <a:extLst>
              <a:ext uri="{FF2B5EF4-FFF2-40B4-BE49-F238E27FC236}">
                <a16:creationId xmlns:a16="http://schemas.microsoft.com/office/drawing/2014/main" id="{45051FA3-B660-884B-8515-2ED936FEAFB1}"/>
              </a:ext>
            </a:extLst>
          </p:cNvPr>
          <p:cNvSpPr txBox="1"/>
          <p:nvPr/>
        </p:nvSpPr>
        <p:spPr>
          <a:xfrm>
            <a:off x="2200550" y="242710"/>
            <a:ext cx="4742901" cy="646331"/>
          </a:xfrm>
          <a:prstGeom prst="rect">
            <a:avLst/>
          </a:prstGeom>
          <a:noFill/>
        </p:spPr>
        <p:txBody>
          <a:bodyPr wrap="none" rtlCol="0">
            <a:spAutoFit/>
          </a:bodyPr>
          <a:lstStyle/>
          <a:p>
            <a:r>
              <a:rPr lang="en-US" altLang="ja-JP" sz="3600" dirty="0"/>
              <a:t>Each object with surface</a:t>
            </a:r>
            <a:endParaRPr lang="ja-JP" altLang="en-US" sz="3600"/>
          </a:p>
        </p:txBody>
      </p:sp>
      <p:pic>
        <p:nvPicPr>
          <p:cNvPr id="27" name="図 26">
            <a:extLst>
              <a:ext uri="{FF2B5EF4-FFF2-40B4-BE49-F238E27FC236}">
                <a16:creationId xmlns:a16="http://schemas.microsoft.com/office/drawing/2014/main" id="{49814FF2-7AF7-4244-8B57-FDBE62587DEC}"/>
              </a:ext>
            </a:extLst>
          </p:cNvPr>
          <p:cNvPicPr>
            <a:picLocks noChangeAspect="1"/>
          </p:cNvPicPr>
          <p:nvPr/>
        </p:nvPicPr>
        <p:blipFill>
          <a:blip r:embed="rId3"/>
          <a:stretch>
            <a:fillRect/>
          </a:stretch>
        </p:blipFill>
        <p:spPr>
          <a:xfrm>
            <a:off x="857149" y="1549400"/>
            <a:ext cx="2943343" cy="1889936"/>
          </a:xfrm>
          <a:prstGeom prst="rect">
            <a:avLst/>
          </a:prstGeom>
        </p:spPr>
      </p:pic>
      <p:pic>
        <p:nvPicPr>
          <p:cNvPr id="29" name="図 28">
            <a:extLst>
              <a:ext uri="{FF2B5EF4-FFF2-40B4-BE49-F238E27FC236}">
                <a16:creationId xmlns:a16="http://schemas.microsoft.com/office/drawing/2014/main" id="{A31D6A90-8CFF-4245-8D0F-DE5720BA6005}"/>
              </a:ext>
            </a:extLst>
          </p:cNvPr>
          <p:cNvPicPr>
            <a:picLocks noChangeAspect="1"/>
          </p:cNvPicPr>
          <p:nvPr/>
        </p:nvPicPr>
        <p:blipFill>
          <a:blip r:embed="rId4"/>
          <a:stretch>
            <a:fillRect/>
          </a:stretch>
        </p:blipFill>
        <p:spPr>
          <a:xfrm>
            <a:off x="5096053" y="1558557"/>
            <a:ext cx="3694791" cy="2049665"/>
          </a:xfrm>
          <a:prstGeom prst="rect">
            <a:avLst/>
          </a:prstGeom>
        </p:spPr>
      </p:pic>
      <p:pic>
        <p:nvPicPr>
          <p:cNvPr id="31" name="図 30">
            <a:extLst>
              <a:ext uri="{FF2B5EF4-FFF2-40B4-BE49-F238E27FC236}">
                <a16:creationId xmlns:a16="http://schemas.microsoft.com/office/drawing/2014/main" id="{D636984D-5784-104E-B4D1-59007786803D}"/>
              </a:ext>
            </a:extLst>
          </p:cNvPr>
          <p:cNvPicPr>
            <a:picLocks noChangeAspect="1"/>
          </p:cNvPicPr>
          <p:nvPr/>
        </p:nvPicPr>
        <p:blipFill>
          <a:blip r:embed="rId5"/>
          <a:stretch>
            <a:fillRect/>
          </a:stretch>
        </p:blipFill>
        <p:spPr>
          <a:xfrm>
            <a:off x="488527" y="4482730"/>
            <a:ext cx="3703772" cy="1887363"/>
          </a:xfrm>
          <a:prstGeom prst="rect">
            <a:avLst/>
          </a:prstGeom>
        </p:spPr>
      </p:pic>
      <p:pic>
        <p:nvPicPr>
          <p:cNvPr id="33" name="図 32">
            <a:extLst>
              <a:ext uri="{FF2B5EF4-FFF2-40B4-BE49-F238E27FC236}">
                <a16:creationId xmlns:a16="http://schemas.microsoft.com/office/drawing/2014/main" id="{D0B51CFC-32BF-B247-9F3E-DDB9FA81E380}"/>
              </a:ext>
            </a:extLst>
          </p:cNvPr>
          <p:cNvPicPr>
            <a:picLocks noChangeAspect="1"/>
          </p:cNvPicPr>
          <p:nvPr/>
        </p:nvPicPr>
        <p:blipFill>
          <a:blip r:embed="rId6"/>
          <a:stretch>
            <a:fillRect/>
          </a:stretch>
        </p:blipFill>
        <p:spPr>
          <a:xfrm>
            <a:off x="5212904" y="4424225"/>
            <a:ext cx="3461093" cy="1945868"/>
          </a:xfrm>
          <a:prstGeom prst="rect">
            <a:avLst/>
          </a:prstGeom>
        </p:spPr>
      </p:pic>
    </p:spTree>
    <p:extLst>
      <p:ext uri="{BB962C8B-B14F-4D97-AF65-F5344CB8AC3E}">
        <p14:creationId xmlns:p14="http://schemas.microsoft.com/office/powerpoint/2010/main" val="4278619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3737477" y="3013502"/>
            <a:ext cx="1669047" cy="830997"/>
          </a:xfrm>
          <a:prstGeom prst="rect">
            <a:avLst/>
          </a:prstGeom>
          <a:noFill/>
        </p:spPr>
        <p:txBody>
          <a:bodyPr wrap="none" rtlCol="0">
            <a:spAutoFit/>
          </a:bodyPr>
          <a:lstStyle/>
          <a:p>
            <a:pPr algn="ctr"/>
            <a:r>
              <a:rPr lang="en-US" altLang="ja-JP" sz="4800" b="1" dirty="0"/>
              <a:t>Video</a:t>
            </a:r>
            <a:endParaRPr lang="ja-JP" altLang="en-US" sz="4800" b="1"/>
          </a:p>
        </p:txBody>
      </p:sp>
    </p:spTree>
    <p:extLst>
      <p:ext uri="{BB962C8B-B14F-4D97-AF65-F5344CB8AC3E}">
        <p14:creationId xmlns:p14="http://schemas.microsoft.com/office/powerpoint/2010/main" val="1530334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3077777" y="205319"/>
            <a:ext cx="2988447" cy="646331"/>
          </a:xfrm>
          <a:prstGeom prst="rect">
            <a:avLst/>
          </a:prstGeom>
          <a:noFill/>
        </p:spPr>
        <p:txBody>
          <a:bodyPr wrap="none" rtlCol="0">
            <a:spAutoFit/>
          </a:bodyPr>
          <a:lstStyle/>
          <a:p>
            <a:r>
              <a:rPr lang="en-US" altLang="ja-JP" sz="3600" dirty="0"/>
              <a:t>Spinning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6" name="マイムービー">
            <a:hlinkClick r:id="" action="ppaction://media"/>
            <a:extLst>
              <a:ext uri="{FF2B5EF4-FFF2-40B4-BE49-F238E27FC236}">
                <a16:creationId xmlns:a16="http://schemas.microsoft.com/office/drawing/2014/main" id="{00E7B730-D7CE-B64E-82A6-6639697AE5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363" r="18576"/>
          <a:stretch/>
        </p:blipFill>
        <p:spPr>
          <a:xfrm>
            <a:off x="4823225" y="2183642"/>
            <a:ext cx="3797852" cy="3387701"/>
          </a:xfrm>
          <a:prstGeom prst="rect">
            <a:avLst/>
          </a:prstGeom>
        </p:spPr>
      </p:pic>
      <p:pic>
        <p:nvPicPr>
          <p:cNvPr id="13" name="マイムービー2">
            <a:hlinkClick r:id="" action="ppaction://media"/>
            <a:extLst>
              <a:ext uri="{FF2B5EF4-FFF2-40B4-BE49-F238E27FC236}">
                <a16:creationId xmlns:a16="http://schemas.microsoft.com/office/drawing/2014/main" id="{D02CF686-5D50-014E-B4CB-2F20DBA07FB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458" r="16669"/>
          <a:stretch/>
        </p:blipFill>
        <p:spPr>
          <a:xfrm>
            <a:off x="197779" y="2183642"/>
            <a:ext cx="4060774" cy="3415723"/>
          </a:xfrm>
          <a:prstGeom prst="rect">
            <a:avLst/>
          </a:prstGeom>
        </p:spPr>
      </p:pic>
    </p:spTree>
    <p:extLst>
      <p:ext uri="{BB962C8B-B14F-4D97-AF65-F5344CB8AC3E}">
        <p14:creationId xmlns:p14="http://schemas.microsoft.com/office/powerpoint/2010/main" val="299891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1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7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914014" y="205319"/>
            <a:ext cx="3315972" cy="646331"/>
          </a:xfrm>
          <a:prstGeom prst="rect">
            <a:avLst/>
          </a:prstGeom>
          <a:noFill/>
        </p:spPr>
        <p:txBody>
          <a:bodyPr wrap="none" rtlCol="0">
            <a:spAutoFit/>
          </a:bodyPr>
          <a:lstStyle/>
          <a:p>
            <a:r>
              <a:rPr lang="en-US" altLang="ja-JP" sz="3600" dirty="0"/>
              <a:t>Oscillating Crane</a:t>
            </a:r>
            <a:endParaRPr lang="ja-JP" altLang="en-US" sz="36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5605563" y="1555193"/>
            <a:ext cx="2233175" cy="461665"/>
          </a:xfrm>
          <a:prstGeom prst="rect">
            <a:avLst/>
          </a:prstGeom>
          <a:noFill/>
        </p:spPr>
        <p:txBody>
          <a:bodyPr wrap="none" rtlCol="0">
            <a:spAutoFit/>
          </a:bodyPr>
          <a:lstStyle/>
          <a:p>
            <a:r>
              <a:rPr lang="en-US" altLang="ja-JP" sz="2400" dirty="0"/>
              <a:t>Without Ground</a:t>
            </a:r>
            <a:endParaRPr kumimoji="1" lang="ja-JP" altLang="en-US" sz="24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1437575" y="1555192"/>
            <a:ext cx="1806777" cy="461665"/>
          </a:xfrm>
          <a:prstGeom prst="rect">
            <a:avLst/>
          </a:prstGeom>
          <a:noFill/>
        </p:spPr>
        <p:txBody>
          <a:bodyPr wrap="none" rtlCol="0">
            <a:spAutoFit/>
          </a:bodyPr>
          <a:lstStyle/>
          <a:p>
            <a:r>
              <a:rPr lang="en-US" altLang="ja-JP" sz="2400" dirty="0"/>
              <a:t>With Ground</a:t>
            </a:r>
            <a:endParaRPr lang="ja-JP" altLang="en-US" sz="2400"/>
          </a:p>
        </p:txBody>
      </p:sp>
      <p:pic>
        <p:nvPicPr>
          <p:cNvPr id="7" name="マイムービー3">
            <a:hlinkClick r:id="" action="ppaction://media"/>
            <a:extLst>
              <a:ext uri="{FF2B5EF4-FFF2-40B4-BE49-F238E27FC236}">
                <a16:creationId xmlns:a16="http://schemas.microsoft.com/office/drawing/2014/main" id="{C5E88E19-CDDE-3A43-AD01-D61A0B2099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7117" r="16937"/>
          <a:stretch/>
        </p:blipFill>
        <p:spPr>
          <a:xfrm>
            <a:off x="117330" y="2238232"/>
            <a:ext cx="4036501" cy="3443019"/>
          </a:xfrm>
          <a:prstGeom prst="rect">
            <a:avLst/>
          </a:prstGeom>
        </p:spPr>
      </p:pic>
      <p:pic>
        <p:nvPicPr>
          <p:cNvPr id="9" name="マイムービー4">
            <a:hlinkClick r:id="" action="ppaction://media"/>
            <a:extLst>
              <a:ext uri="{FF2B5EF4-FFF2-40B4-BE49-F238E27FC236}">
                <a16:creationId xmlns:a16="http://schemas.microsoft.com/office/drawing/2014/main" id="{741F1E33-8F49-9F4D-A362-5A9D116D721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6796" r="17682"/>
          <a:stretch/>
        </p:blipFill>
        <p:spPr>
          <a:xfrm>
            <a:off x="4342640" y="2242729"/>
            <a:ext cx="4187211" cy="3594658"/>
          </a:xfrm>
          <a:prstGeom prst="rect">
            <a:avLst/>
          </a:prstGeom>
        </p:spPr>
      </p:pic>
      <p:sp>
        <p:nvSpPr>
          <p:cNvPr id="12" name="テキスト ボックス 11">
            <a:extLst>
              <a:ext uri="{FF2B5EF4-FFF2-40B4-BE49-F238E27FC236}">
                <a16:creationId xmlns:a16="http://schemas.microsoft.com/office/drawing/2014/main" id="{CBB05959-A62F-BD47-A064-6AFE862FDAF7}"/>
              </a:ext>
            </a:extLst>
          </p:cNvPr>
          <p:cNvSpPr txBox="1"/>
          <p:nvPr/>
        </p:nvSpPr>
        <p:spPr>
          <a:xfrm>
            <a:off x="2584741" y="5882124"/>
            <a:ext cx="3851504" cy="461665"/>
          </a:xfrm>
          <a:prstGeom prst="rect">
            <a:avLst/>
          </a:prstGeom>
          <a:noFill/>
        </p:spPr>
        <p:txBody>
          <a:bodyPr wrap="none" rtlCol="0">
            <a:spAutoFit/>
          </a:bodyPr>
          <a:lstStyle/>
          <a:p>
            <a:r>
              <a:rPr kumimoji="1" lang="en-US" altLang="ja-JP" sz="2400" dirty="0"/>
              <a:t>From 10s, it’s getting faster??</a:t>
            </a:r>
            <a:endParaRPr kumimoji="1" lang="ja-JP" altLang="en-US" sz="2400"/>
          </a:p>
        </p:txBody>
      </p:sp>
    </p:spTree>
    <p:extLst>
      <p:ext uri="{BB962C8B-B14F-4D97-AF65-F5344CB8AC3E}">
        <p14:creationId xmlns:p14="http://schemas.microsoft.com/office/powerpoint/2010/main" val="32489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550" fill="hold"/>
                                        <p:tgtEl>
                                          <p:spTgt spid="7"/>
                                        </p:tgtEl>
                                      </p:cBhvr>
                                    </p:cmd>
                                  </p:childTnLst>
                                </p:cTn>
                              </p:par>
                              <p:par>
                                <p:cTn id="7" presetID="1" presetClass="mediacall" presetSubtype="0" fill="hold" nodeType="withEffect">
                                  <p:stCondLst>
                                    <p:cond delay="0"/>
                                  </p:stCondLst>
                                  <p:childTnLst>
                                    <p:cmd type="call" cmd="playFrom(0.0)">
                                      <p:cBhvr>
                                        <p:cTn id="8" dur="165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2D914EAF-1F82-E24F-8DAF-495F2BA68E4F}"/>
              </a:ext>
            </a:extLst>
          </p:cNvPr>
          <p:cNvSpPr/>
          <p:nvPr/>
        </p:nvSpPr>
        <p:spPr>
          <a:xfrm>
            <a:off x="6100783" y="1187355"/>
            <a:ext cx="2999200" cy="1009935"/>
          </a:xfrm>
          <a:prstGeom prst="roundRect">
            <a:avLst/>
          </a:prstGeom>
          <a:solidFill>
            <a:schemeClr val="accent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3" name="テキスト ボックス 2">
            <a:extLst>
              <a:ext uri="{FF2B5EF4-FFF2-40B4-BE49-F238E27FC236}">
                <a16:creationId xmlns:a16="http://schemas.microsoft.com/office/drawing/2014/main" id="{58A40C0A-2F27-E34F-AF8E-62C676714E72}"/>
              </a:ext>
            </a:extLst>
          </p:cNvPr>
          <p:cNvSpPr txBox="1"/>
          <p:nvPr/>
        </p:nvSpPr>
        <p:spPr>
          <a:xfrm>
            <a:off x="3608275" y="205319"/>
            <a:ext cx="1927451" cy="646331"/>
          </a:xfrm>
          <a:prstGeom prst="rect">
            <a:avLst/>
          </a:prstGeom>
          <a:noFill/>
        </p:spPr>
        <p:txBody>
          <a:bodyPr wrap="none" rtlCol="0">
            <a:spAutoFit/>
          </a:bodyPr>
          <a:lstStyle/>
          <a:p>
            <a:r>
              <a:rPr lang="en-US" altLang="ja-JP" sz="3600" dirty="0"/>
              <a:t>Structure</a:t>
            </a:r>
            <a:endParaRPr lang="ja-JP" altLang="en-US" sz="3600"/>
          </a:p>
        </p:txBody>
      </p:sp>
      <p:sp>
        <p:nvSpPr>
          <p:cNvPr id="8" name="テキスト ボックス 7">
            <a:extLst>
              <a:ext uri="{FF2B5EF4-FFF2-40B4-BE49-F238E27FC236}">
                <a16:creationId xmlns:a16="http://schemas.microsoft.com/office/drawing/2014/main" id="{0C3FE991-E07C-004F-A452-0101758A9F13}"/>
              </a:ext>
            </a:extLst>
          </p:cNvPr>
          <p:cNvSpPr txBox="1"/>
          <p:nvPr/>
        </p:nvSpPr>
        <p:spPr>
          <a:xfrm>
            <a:off x="217325" y="1305050"/>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1643902607044</a:t>
            </a:r>
            <a:r>
              <a:rPr lang="en" altLang="ja-JP" dirty="0"/>
              <a:t>.csv</a:t>
            </a:r>
            <a:endParaRPr kumimoji="1" lang="ja-JP" altLang="en-US" sz="2400"/>
          </a:p>
        </p:txBody>
      </p:sp>
      <p:sp>
        <p:nvSpPr>
          <p:cNvPr id="9" name="矢印: 右 12">
            <a:extLst>
              <a:ext uri="{FF2B5EF4-FFF2-40B4-BE49-F238E27FC236}">
                <a16:creationId xmlns:a16="http://schemas.microsoft.com/office/drawing/2014/main" id="{36839242-BAA5-4648-8DB0-0BDE795278BB}"/>
              </a:ext>
            </a:extLst>
          </p:cNvPr>
          <p:cNvSpPr/>
          <p:nvPr/>
        </p:nvSpPr>
        <p:spPr>
          <a:xfrm rot="5400000">
            <a:off x="2691247" y="3719527"/>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2" name="テキスト ボックス 11">
            <a:extLst>
              <a:ext uri="{FF2B5EF4-FFF2-40B4-BE49-F238E27FC236}">
                <a16:creationId xmlns:a16="http://schemas.microsoft.com/office/drawing/2014/main" id="{187D1CEB-49AD-B347-84B3-D047E4561B57}"/>
              </a:ext>
            </a:extLst>
          </p:cNvPr>
          <p:cNvSpPr txBox="1"/>
          <p:nvPr/>
        </p:nvSpPr>
        <p:spPr>
          <a:xfrm>
            <a:off x="217324" y="1674382"/>
            <a:ext cx="5424177" cy="369332"/>
          </a:xfrm>
          <a:prstGeom prst="rect">
            <a:avLst/>
          </a:prstGeom>
          <a:noFill/>
        </p:spPr>
        <p:txBody>
          <a:bodyPr wrap="none" rtlCol="0">
            <a:spAutoFit/>
          </a:bodyPr>
          <a:lstStyle/>
          <a:p>
            <a:r>
              <a:rPr lang="en" altLang="ja-JP" dirty="0"/>
              <a:t>oscillatingCrane_dir1_19216801</a:t>
            </a:r>
            <a:r>
              <a:rPr lang="en" altLang="ja-JP" dirty="0">
                <a:solidFill>
                  <a:schemeClr val="accent2">
                    <a:lumMod val="75000"/>
                    <a:lumOff val="25000"/>
                  </a:schemeClr>
                </a:solidFill>
              </a:rPr>
              <a:t>00</a:t>
            </a:r>
            <a:r>
              <a:rPr lang="en" altLang="ja-JP" dirty="0"/>
              <a:t>_</a:t>
            </a:r>
            <a:r>
              <a:rPr lang="en" altLang="ja-JP" dirty="0">
                <a:solidFill>
                  <a:srgbClr val="FF0000"/>
                </a:solidFill>
              </a:rPr>
              <a:t>1643902733151</a:t>
            </a:r>
            <a:r>
              <a:rPr lang="en" altLang="ja-JP" dirty="0"/>
              <a:t>.csv</a:t>
            </a:r>
            <a:endParaRPr kumimoji="1" lang="ja-JP" altLang="en-US" sz="2400"/>
          </a:p>
        </p:txBody>
      </p:sp>
      <p:sp>
        <p:nvSpPr>
          <p:cNvPr id="2" name="テキスト ボックス 1">
            <a:extLst>
              <a:ext uri="{FF2B5EF4-FFF2-40B4-BE49-F238E27FC236}">
                <a16:creationId xmlns:a16="http://schemas.microsoft.com/office/drawing/2014/main" id="{19CE7203-5C1B-224E-9C98-01CF95C2A08B}"/>
              </a:ext>
            </a:extLst>
          </p:cNvPr>
          <p:cNvSpPr txBox="1"/>
          <p:nvPr/>
        </p:nvSpPr>
        <p:spPr>
          <a:xfrm rot="5400000">
            <a:off x="2851152" y="2073228"/>
            <a:ext cx="342821" cy="369332"/>
          </a:xfrm>
          <a:prstGeom prst="rect">
            <a:avLst/>
          </a:prstGeom>
          <a:noFill/>
        </p:spPr>
        <p:txBody>
          <a:bodyPr wrap="square" rtlCol="0">
            <a:spAutoFit/>
          </a:bodyPr>
          <a:lstStyle/>
          <a:p>
            <a:r>
              <a:rPr kumimoji="1" lang="en-US" altLang="ja-JP" dirty="0"/>
              <a:t>…</a:t>
            </a:r>
            <a:endParaRPr kumimoji="1" lang="ja-JP" altLang="en-US"/>
          </a:p>
        </p:txBody>
      </p:sp>
      <p:sp>
        <p:nvSpPr>
          <p:cNvPr id="4" name="テキスト ボックス 3">
            <a:extLst>
              <a:ext uri="{FF2B5EF4-FFF2-40B4-BE49-F238E27FC236}">
                <a16:creationId xmlns:a16="http://schemas.microsoft.com/office/drawing/2014/main" id="{C4B7B6A6-192A-6646-B54E-2216DA1E6AF4}"/>
              </a:ext>
            </a:extLst>
          </p:cNvPr>
          <p:cNvSpPr txBox="1"/>
          <p:nvPr/>
        </p:nvSpPr>
        <p:spPr>
          <a:xfrm>
            <a:off x="1771145" y="3154190"/>
            <a:ext cx="2316532" cy="369332"/>
          </a:xfrm>
          <a:prstGeom prst="rect">
            <a:avLst/>
          </a:prstGeom>
          <a:noFill/>
        </p:spPr>
        <p:txBody>
          <a:bodyPr wrap="none" rtlCol="0">
            <a:spAutoFit/>
          </a:bodyPr>
          <a:lstStyle/>
          <a:p>
            <a:r>
              <a:rPr lang="en-US" altLang="ja-JP" dirty="0"/>
              <a:t>s</a:t>
            </a:r>
            <a:r>
              <a:rPr kumimoji="1" lang="en-US" altLang="ja-JP" dirty="0"/>
              <a:t>ources = arrays[50][4]</a:t>
            </a:r>
            <a:endParaRPr kumimoji="1" lang="ja-JP" altLang="en-US"/>
          </a:p>
        </p:txBody>
      </p:sp>
      <p:sp>
        <p:nvSpPr>
          <p:cNvPr id="14" name="テキスト ボックス 13">
            <a:extLst>
              <a:ext uri="{FF2B5EF4-FFF2-40B4-BE49-F238E27FC236}">
                <a16:creationId xmlns:a16="http://schemas.microsoft.com/office/drawing/2014/main" id="{083735BF-A56B-014C-B7CE-C63F1698CC59}"/>
              </a:ext>
            </a:extLst>
          </p:cNvPr>
          <p:cNvSpPr txBox="1"/>
          <p:nvPr/>
        </p:nvSpPr>
        <p:spPr>
          <a:xfrm>
            <a:off x="1300134" y="4428393"/>
            <a:ext cx="3383106" cy="369332"/>
          </a:xfrm>
          <a:prstGeom prst="rect">
            <a:avLst/>
          </a:prstGeom>
          <a:noFill/>
        </p:spPr>
        <p:txBody>
          <a:bodyPr wrap="none" rtlCol="0">
            <a:spAutoFit/>
          </a:bodyPr>
          <a:lstStyle/>
          <a:p>
            <a:r>
              <a:rPr lang="en-US" altLang="ja-JP" dirty="0" err="1"/>
              <a:t>pcd_combined_down</a:t>
            </a:r>
            <a:r>
              <a:rPr kumimoji="1" lang="en-US" altLang="ja-JP" dirty="0"/>
              <a:t> = arrays[50]</a:t>
            </a:r>
            <a:endParaRPr kumimoji="1" lang="ja-JP" altLang="en-US"/>
          </a:p>
        </p:txBody>
      </p:sp>
      <p:sp>
        <p:nvSpPr>
          <p:cNvPr id="16" name="テキスト ボックス 15">
            <a:extLst>
              <a:ext uri="{FF2B5EF4-FFF2-40B4-BE49-F238E27FC236}">
                <a16:creationId xmlns:a16="http://schemas.microsoft.com/office/drawing/2014/main" id="{FC9BF5FB-18FD-EC4B-B8FF-24120F934B2C}"/>
              </a:ext>
            </a:extLst>
          </p:cNvPr>
          <p:cNvSpPr txBox="1"/>
          <p:nvPr/>
        </p:nvSpPr>
        <p:spPr>
          <a:xfrm>
            <a:off x="1643576" y="5723535"/>
            <a:ext cx="2571666" cy="369332"/>
          </a:xfrm>
          <a:prstGeom prst="rect">
            <a:avLst/>
          </a:prstGeom>
          <a:noFill/>
        </p:spPr>
        <p:txBody>
          <a:bodyPr wrap="none" rtlCol="0">
            <a:spAutoFit/>
          </a:bodyPr>
          <a:lstStyle/>
          <a:p>
            <a:r>
              <a:rPr lang="en-US" altLang="ja-JP" dirty="0" err="1"/>
              <a:t>pcd_arrays</a:t>
            </a:r>
            <a:r>
              <a:rPr kumimoji="1" lang="en-US" altLang="ja-JP" dirty="0"/>
              <a:t>= arrays[50][3]</a:t>
            </a:r>
            <a:endParaRPr kumimoji="1" lang="ja-JP" altLang="en-US"/>
          </a:p>
        </p:txBody>
      </p:sp>
      <p:sp>
        <p:nvSpPr>
          <p:cNvPr id="17" name="矢印: 右 12">
            <a:extLst>
              <a:ext uri="{FF2B5EF4-FFF2-40B4-BE49-F238E27FC236}">
                <a16:creationId xmlns:a16="http://schemas.microsoft.com/office/drawing/2014/main" id="{0CC222DD-15FC-A04E-B84F-FF5EC213C896}"/>
              </a:ext>
            </a:extLst>
          </p:cNvPr>
          <p:cNvSpPr/>
          <p:nvPr/>
        </p:nvSpPr>
        <p:spPr>
          <a:xfrm rot="5400000">
            <a:off x="2671310" y="5076977"/>
            <a:ext cx="516199" cy="522688"/>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8" name="矢印: 右 12">
            <a:extLst>
              <a:ext uri="{FF2B5EF4-FFF2-40B4-BE49-F238E27FC236}">
                <a16:creationId xmlns:a16="http://schemas.microsoft.com/office/drawing/2014/main" id="{7A262509-1E38-E845-A095-71FD87EE6147}"/>
              </a:ext>
            </a:extLst>
          </p:cNvPr>
          <p:cNvSpPr/>
          <p:nvPr/>
        </p:nvSpPr>
        <p:spPr>
          <a:xfrm rot="5400000">
            <a:off x="2707723" y="2564621"/>
            <a:ext cx="476327" cy="522686"/>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9" name="テキスト ボックス 18">
            <a:extLst>
              <a:ext uri="{FF2B5EF4-FFF2-40B4-BE49-F238E27FC236}">
                <a16:creationId xmlns:a16="http://schemas.microsoft.com/office/drawing/2014/main" id="{0402A755-2068-9549-8CF4-AF8E99D6F226}"/>
              </a:ext>
            </a:extLst>
          </p:cNvPr>
          <p:cNvSpPr txBox="1"/>
          <p:nvPr/>
        </p:nvSpPr>
        <p:spPr>
          <a:xfrm>
            <a:off x="3297004" y="2641298"/>
            <a:ext cx="4543936" cy="369332"/>
          </a:xfrm>
          <a:prstGeom prst="rect">
            <a:avLst/>
          </a:prstGeom>
          <a:noFill/>
        </p:spPr>
        <p:txBody>
          <a:bodyPr wrap="none" rtlCol="0">
            <a:spAutoFit/>
          </a:bodyPr>
          <a:lstStyle/>
          <a:p>
            <a:r>
              <a:rPr kumimoji="1" lang="en-US" altLang="ja-JP" b="1" dirty="0"/>
              <a:t>Get data and apply the transformation matrix</a:t>
            </a:r>
            <a:endParaRPr kumimoji="1" lang="ja-JP" altLang="en-US" b="1"/>
          </a:p>
        </p:txBody>
      </p:sp>
      <p:sp>
        <p:nvSpPr>
          <p:cNvPr id="20" name="テキスト ボックス 19">
            <a:extLst>
              <a:ext uri="{FF2B5EF4-FFF2-40B4-BE49-F238E27FC236}">
                <a16:creationId xmlns:a16="http://schemas.microsoft.com/office/drawing/2014/main" id="{A747EE39-60F1-0442-A8E7-1DCDC663DAD3}"/>
              </a:ext>
            </a:extLst>
          </p:cNvPr>
          <p:cNvSpPr txBox="1"/>
          <p:nvPr/>
        </p:nvSpPr>
        <p:spPr>
          <a:xfrm>
            <a:off x="3297004" y="3802476"/>
            <a:ext cx="2620076" cy="369332"/>
          </a:xfrm>
          <a:prstGeom prst="rect">
            <a:avLst/>
          </a:prstGeom>
          <a:noFill/>
        </p:spPr>
        <p:txBody>
          <a:bodyPr wrap="none" rtlCol="0">
            <a:spAutoFit/>
          </a:bodyPr>
          <a:lstStyle/>
          <a:p>
            <a:r>
              <a:rPr lang="en-US" altLang="ja-JP" b="1" dirty="0"/>
              <a:t>Combine all sensor’s data</a:t>
            </a:r>
            <a:endParaRPr kumimoji="1" lang="ja-JP" altLang="en-US" b="1"/>
          </a:p>
        </p:txBody>
      </p:sp>
      <p:sp>
        <p:nvSpPr>
          <p:cNvPr id="21" name="テキスト ボックス 20">
            <a:extLst>
              <a:ext uri="{FF2B5EF4-FFF2-40B4-BE49-F238E27FC236}">
                <a16:creationId xmlns:a16="http://schemas.microsoft.com/office/drawing/2014/main" id="{434DC8AB-642B-1F4F-BE66-000B896AC637}"/>
              </a:ext>
            </a:extLst>
          </p:cNvPr>
          <p:cNvSpPr txBox="1"/>
          <p:nvPr/>
        </p:nvSpPr>
        <p:spPr>
          <a:xfrm>
            <a:off x="3297004" y="5206973"/>
            <a:ext cx="1791773" cy="369332"/>
          </a:xfrm>
          <a:prstGeom prst="rect">
            <a:avLst/>
          </a:prstGeom>
          <a:noFill/>
        </p:spPr>
        <p:txBody>
          <a:bodyPr wrap="none" rtlCol="0">
            <a:spAutoFit/>
          </a:bodyPr>
          <a:lstStyle/>
          <a:p>
            <a:r>
              <a:rPr kumimoji="1" lang="en-US" altLang="ja-JP" b="1" dirty="0"/>
              <a:t>Divide into x, y, z</a:t>
            </a:r>
            <a:endParaRPr kumimoji="1" lang="ja-JP" altLang="en-US" b="1"/>
          </a:p>
        </p:txBody>
      </p:sp>
      <p:grpSp>
        <p:nvGrpSpPr>
          <p:cNvPr id="6" name="グループ化 5">
            <a:extLst>
              <a:ext uri="{FF2B5EF4-FFF2-40B4-BE49-F238E27FC236}">
                <a16:creationId xmlns:a16="http://schemas.microsoft.com/office/drawing/2014/main" id="{F8D65A78-E083-DF48-ADF7-4A09AB8F878F}"/>
              </a:ext>
            </a:extLst>
          </p:cNvPr>
          <p:cNvGrpSpPr/>
          <p:nvPr/>
        </p:nvGrpSpPr>
        <p:grpSpPr>
          <a:xfrm>
            <a:off x="6100784" y="1306236"/>
            <a:ext cx="1761380" cy="736291"/>
            <a:chOff x="5917080" y="1292153"/>
            <a:chExt cx="1761380" cy="736291"/>
          </a:xfrm>
        </p:grpSpPr>
        <p:sp>
          <p:nvSpPr>
            <p:cNvPr id="22" name="テキスト ボックス 21">
              <a:extLst>
                <a:ext uri="{FF2B5EF4-FFF2-40B4-BE49-F238E27FC236}">
                  <a16:creationId xmlns:a16="http://schemas.microsoft.com/office/drawing/2014/main" id="{E892B633-DA1B-9A45-ADCB-47FC63EFCA8A}"/>
                </a:ext>
              </a:extLst>
            </p:cNvPr>
            <p:cNvSpPr txBox="1"/>
            <p:nvPr/>
          </p:nvSpPr>
          <p:spPr>
            <a:xfrm>
              <a:off x="5917080" y="1292153"/>
              <a:ext cx="1761380" cy="369332"/>
            </a:xfrm>
            <a:prstGeom prst="rect">
              <a:avLst/>
            </a:prstGeom>
            <a:noFill/>
          </p:spPr>
          <p:txBody>
            <a:bodyPr wrap="none" rtlCol="0">
              <a:spAutoFit/>
            </a:bodyPr>
            <a:lstStyle/>
            <a:p>
              <a:r>
                <a:rPr kumimoji="1" lang="en-US" altLang="ja-JP" dirty="0"/>
                <a:t>Sensor’s number</a:t>
              </a:r>
              <a:endParaRPr kumimoji="1" lang="ja-JP" altLang="en-US"/>
            </a:p>
          </p:txBody>
        </p:sp>
        <p:sp>
          <p:nvSpPr>
            <p:cNvPr id="23" name="テキスト ボックス 22">
              <a:extLst>
                <a:ext uri="{FF2B5EF4-FFF2-40B4-BE49-F238E27FC236}">
                  <a16:creationId xmlns:a16="http://schemas.microsoft.com/office/drawing/2014/main" id="{A1DFC1C7-1437-F647-AF4F-B89AF5607E71}"/>
                </a:ext>
              </a:extLst>
            </p:cNvPr>
            <p:cNvSpPr txBox="1"/>
            <p:nvPr/>
          </p:nvSpPr>
          <p:spPr>
            <a:xfrm>
              <a:off x="6436132" y="1659112"/>
              <a:ext cx="723275" cy="369332"/>
            </a:xfrm>
            <a:prstGeom prst="rect">
              <a:avLst/>
            </a:prstGeom>
            <a:noFill/>
          </p:spPr>
          <p:txBody>
            <a:bodyPr wrap="none" rtlCol="0">
              <a:spAutoFit/>
            </a:bodyPr>
            <a:lstStyle/>
            <a:p>
              <a:r>
                <a:rPr kumimoji="1" lang="en-US" altLang="ja-JP" dirty="0">
                  <a:solidFill>
                    <a:schemeClr val="accent2">
                      <a:lumMod val="75000"/>
                      <a:lumOff val="25000"/>
                    </a:schemeClr>
                  </a:solidFill>
                </a:rPr>
                <a:t>00-03</a:t>
              </a:r>
              <a:endParaRPr kumimoji="1" lang="ja-JP" altLang="en-US">
                <a:solidFill>
                  <a:schemeClr val="accent2">
                    <a:lumMod val="75000"/>
                    <a:lumOff val="25000"/>
                  </a:schemeClr>
                </a:solidFill>
              </a:endParaRPr>
            </a:p>
          </p:txBody>
        </p:sp>
      </p:grpSp>
      <p:grpSp>
        <p:nvGrpSpPr>
          <p:cNvPr id="7" name="グループ化 6">
            <a:extLst>
              <a:ext uri="{FF2B5EF4-FFF2-40B4-BE49-F238E27FC236}">
                <a16:creationId xmlns:a16="http://schemas.microsoft.com/office/drawing/2014/main" id="{0705738A-E046-B04D-931C-890819B02F66}"/>
              </a:ext>
            </a:extLst>
          </p:cNvPr>
          <p:cNvGrpSpPr/>
          <p:nvPr/>
        </p:nvGrpSpPr>
        <p:grpSpPr>
          <a:xfrm>
            <a:off x="7965715" y="1305050"/>
            <a:ext cx="1101327" cy="738664"/>
            <a:chOff x="7840940" y="1305050"/>
            <a:chExt cx="1101327" cy="738664"/>
          </a:xfrm>
        </p:grpSpPr>
        <p:sp>
          <p:nvSpPr>
            <p:cNvPr id="24" name="テキスト ボックス 23">
              <a:extLst>
                <a:ext uri="{FF2B5EF4-FFF2-40B4-BE49-F238E27FC236}">
                  <a16:creationId xmlns:a16="http://schemas.microsoft.com/office/drawing/2014/main" id="{5822DE49-EA38-D047-81C9-F264C9F660FE}"/>
                </a:ext>
              </a:extLst>
            </p:cNvPr>
            <p:cNvSpPr txBox="1"/>
            <p:nvPr/>
          </p:nvSpPr>
          <p:spPr>
            <a:xfrm>
              <a:off x="7840940" y="1305050"/>
              <a:ext cx="1101327" cy="369332"/>
            </a:xfrm>
            <a:prstGeom prst="rect">
              <a:avLst/>
            </a:prstGeom>
            <a:noFill/>
          </p:spPr>
          <p:txBody>
            <a:bodyPr wrap="none" rtlCol="0">
              <a:spAutoFit/>
            </a:bodyPr>
            <a:lstStyle/>
            <a:p>
              <a:r>
                <a:rPr kumimoji="1" lang="en-US" altLang="ja-JP" dirty="0"/>
                <a:t>Time step</a:t>
              </a:r>
              <a:endParaRPr kumimoji="1" lang="ja-JP" altLang="en-US"/>
            </a:p>
          </p:txBody>
        </p:sp>
        <p:sp>
          <p:nvSpPr>
            <p:cNvPr id="5" name="テキスト ボックス 4">
              <a:extLst>
                <a:ext uri="{FF2B5EF4-FFF2-40B4-BE49-F238E27FC236}">
                  <a16:creationId xmlns:a16="http://schemas.microsoft.com/office/drawing/2014/main" id="{0D40195E-1402-1640-AA16-45057AE725D6}"/>
                </a:ext>
              </a:extLst>
            </p:cNvPr>
            <p:cNvSpPr txBox="1"/>
            <p:nvPr/>
          </p:nvSpPr>
          <p:spPr>
            <a:xfrm>
              <a:off x="7883387" y="1674382"/>
              <a:ext cx="1058880" cy="369332"/>
            </a:xfrm>
            <a:prstGeom prst="rect">
              <a:avLst/>
            </a:prstGeom>
            <a:noFill/>
          </p:spPr>
          <p:txBody>
            <a:bodyPr wrap="none" rtlCol="0">
              <a:spAutoFit/>
            </a:bodyPr>
            <a:lstStyle/>
            <a:p>
              <a:r>
                <a:rPr kumimoji="1" lang="en-US" altLang="ja-JP" dirty="0">
                  <a:solidFill>
                    <a:srgbClr val="FF0000"/>
                  </a:solidFill>
                </a:rPr>
                <a:t>Array[50]</a:t>
              </a:r>
              <a:endParaRPr kumimoji="1" lang="ja-JP" altLang="en-US">
                <a:solidFill>
                  <a:srgbClr val="FF0000"/>
                </a:solidFill>
              </a:endParaRPr>
            </a:p>
          </p:txBody>
        </p:sp>
      </p:grpSp>
      <p:sp>
        <p:nvSpPr>
          <p:cNvPr id="25" name="矢印: 右 12">
            <a:extLst>
              <a:ext uri="{FF2B5EF4-FFF2-40B4-BE49-F238E27FC236}">
                <a16:creationId xmlns:a16="http://schemas.microsoft.com/office/drawing/2014/main" id="{0633BC8E-3FE7-B545-80F4-EC6A575A134A}"/>
              </a:ext>
            </a:extLst>
          </p:cNvPr>
          <p:cNvSpPr/>
          <p:nvPr/>
        </p:nvSpPr>
        <p:spPr>
          <a:xfrm rot="10800000">
            <a:off x="5565996" y="1449234"/>
            <a:ext cx="399625" cy="399799"/>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26" name="矢印: 右 12">
            <a:extLst>
              <a:ext uri="{FF2B5EF4-FFF2-40B4-BE49-F238E27FC236}">
                <a16:creationId xmlns:a16="http://schemas.microsoft.com/office/drawing/2014/main" id="{F81CB4F0-18E4-B14D-9569-806654952B43}"/>
              </a:ext>
            </a:extLst>
          </p:cNvPr>
          <p:cNvSpPr/>
          <p:nvPr/>
        </p:nvSpPr>
        <p:spPr>
          <a:xfrm>
            <a:off x="5755809" y="4448262"/>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
        <p:nvSpPr>
          <p:cNvPr id="11" name="テキスト ボックス 10">
            <a:extLst>
              <a:ext uri="{FF2B5EF4-FFF2-40B4-BE49-F238E27FC236}">
                <a16:creationId xmlns:a16="http://schemas.microsoft.com/office/drawing/2014/main" id="{4D2E6409-4FD4-CE48-8D36-727279245F5D}"/>
              </a:ext>
            </a:extLst>
          </p:cNvPr>
          <p:cNvSpPr txBox="1"/>
          <p:nvPr/>
        </p:nvSpPr>
        <p:spPr>
          <a:xfrm>
            <a:off x="7343111" y="3787956"/>
            <a:ext cx="554960" cy="369332"/>
          </a:xfrm>
          <a:prstGeom prst="rect">
            <a:avLst/>
          </a:prstGeom>
          <a:noFill/>
        </p:spPr>
        <p:txBody>
          <a:bodyPr wrap="none" rtlCol="0">
            <a:spAutoFit/>
          </a:bodyPr>
          <a:lstStyle/>
          <a:p>
            <a:r>
              <a:rPr lang="en-US" altLang="ja-JP" dirty="0"/>
              <a:t>P</a:t>
            </a:r>
            <a:r>
              <a:rPr kumimoji="1" lang="en-US" altLang="ja-JP" dirty="0"/>
              <a:t>lot</a:t>
            </a:r>
            <a:endParaRPr kumimoji="1" lang="ja-JP" altLang="en-US"/>
          </a:p>
        </p:txBody>
      </p:sp>
      <p:sp>
        <p:nvSpPr>
          <p:cNvPr id="29" name="矢印: 右 12">
            <a:extLst>
              <a:ext uri="{FF2B5EF4-FFF2-40B4-BE49-F238E27FC236}">
                <a16:creationId xmlns:a16="http://schemas.microsoft.com/office/drawing/2014/main" id="{25D54825-8B52-9E44-9552-E112A56059EF}"/>
              </a:ext>
            </a:extLst>
          </p:cNvPr>
          <p:cNvSpPr/>
          <p:nvPr/>
        </p:nvSpPr>
        <p:spPr>
          <a:xfrm>
            <a:off x="5753441" y="5743404"/>
            <a:ext cx="353566" cy="349463"/>
          </a:xfrm>
          <a:prstGeom prst="rightArrow">
            <a:avLst>
              <a:gd name="adj1" fmla="val 50000"/>
              <a:gd name="adj2" fmla="val 51640"/>
            </a:avLst>
          </a:prstGeom>
          <a:solidFill>
            <a:schemeClr val="accent3">
              <a:lumMod val="40000"/>
              <a:lumOff val="60000"/>
            </a:schemeClr>
          </a:solidFill>
          <a:ln w="31750"/>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pic>
        <p:nvPicPr>
          <p:cNvPr id="32" name="図 31">
            <a:extLst>
              <a:ext uri="{FF2B5EF4-FFF2-40B4-BE49-F238E27FC236}">
                <a16:creationId xmlns:a16="http://schemas.microsoft.com/office/drawing/2014/main" id="{09055B53-394C-B24B-BBC2-626D2096451F}"/>
              </a:ext>
            </a:extLst>
          </p:cNvPr>
          <p:cNvPicPr>
            <a:picLocks noChangeAspect="1"/>
          </p:cNvPicPr>
          <p:nvPr/>
        </p:nvPicPr>
        <p:blipFill rotWithShape="1">
          <a:blip r:embed="rId3"/>
          <a:srcRect r="4319" b="5373"/>
          <a:stretch/>
        </p:blipFill>
        <p:spPr>
          <a:xfrm>
            <a:off x="6642856" y="4087425"/>
            <a:ext cx="1873522" cy="1119548"/>
          </a:xfrm>
          <a:prstGeom prst="rect">
            <a:avLst/>
          </a:prstGeom>
        </p:spPr>
      </p:pic>
      <p:pic>
        <p:nvPicPr>
          <p:cNvPr id="34" name="図 33">
            <a:extLst>
              <a:ext uri="{FF2B5EF4-FFF2-40B4-BE49-F238E27FC236}">
                <a16:creationId xmlns:a16="http://schemas.microsoft.com/office/drawing/2014/main" id="{BD5C221E-395A-A747-A8D8-CDD00035210D}"/>
              </a:ext>
            </a:extLst>
          </p:cNvPr>
          <p:cNvPicPr>
            <a:picLocks noChangeAspect="1"/>
          </p:cNvPicPr>
          <p:nvPr/>
        </p:nvPicPr>
        <p:blipFill>
          <a:blip r:embed="rId4"/>
          <a:stretch>
            <a:fillRect/>
          </a:stretch>
        </p:blipFill>
        <p:spPr>
          <a:xfrm>
            <a:off x="6520298" y="5267372"/>
            <a:ext cx="1894076" cy="1281658"/>
          </a:xfrm>
          <a:prstGeom prst="rect">
            <a:avLst/>
          </a:prstGeom>
        </p:spPr>
      </p:pic>
    </p:spTree>
    <p:extLst>
      <p:ext uri="{BB962C8B-B14F-4D97-AF65-F5344CB8AC3E}">
        <p14:creationId xmlns:p14="http://schemas.microsoft.com/office/powerpoint/2010/main" val="1525834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E2597C0-005E-5345-A90E-F10BC06ECC59}"/>
              </a:ext>
            </a:extLst>
          </p:cNvPr>
          <p:cNvSpPr txBox="1"/>
          <p:nvPr/>
        </p:nvSpPr>
        <p:spPr>
          <a:xfrm>
            <a:off x="2295261" y="936639"/>
            <a:ext cx="4456028" cy="461665"/>
          </a:xfrm>
          <a:prstGeom prst="rect">
            <a:avLst/>
          </a:prstGeom>
          <a:noFill/>
        </p:spPr>
        <p:txBody>
          <a:bodyPr wrap="none" rtlCol="0">
            <a:spAutoFit/>
          </a:bodyPr>
          <a:lstStyle/>
          <a:p>
            <a:r>
              <a:rPr lang="en-US" altLang="ja-JP" sz="2400" dirty="0"/>
              <a:t>T</a:t>
            </a:r>
            <a:r>
              <a:rPr kumimoji="1" lang="en-US" altLang="ja-JP" sz="2400" dirty="0"/>
              <a:t>rying other combination, it is bad</a:t>
            </a:r>
            <a:endParaRPr kumimoji="1" lang="ja-JP" altLang="en-US" sz="2400"/>
          </a:p>
        </p:txBody>
      </p:sp>
      <p:sp>
        <p:nvSpPr>
          <p:cNvPr id="12" name="テキスト ボックス 11">
            <a:extLst>
              <a:ext uri="{FF2B5EF4-FFF2-40B4-BE49-F238E27FC236}">
                <a16:creationId xmlns:a16="http://schemas.microsoft.com/office/drawing/2014/main" id="{51D78BF0-777B-0A42-B419-286781110CD7}"/>
              </a:ext>
            </a:extLst>
          </p:cNvPr>
          <p:cNvSpPr txBox="1"/>
          <p:nvPr/>
        </p:nvSpPr>
        <p:spPr>
          <a:xfrm>
            <a:off x="3613020" y="215879"/>
            <a:ext cx="1999843" cy="646331"/>
          </a:xfrm>
          <a:prstGeom prst="rect">
            <a:avLst/>
          </a:prstGeom>
          <a:noFill/>
        </p:spPr>
        <p:txBody>
          <a:bodyPr wrap="none" rtlCol="0">
            <a:spAutoFit/>
          </a:bodyPr>
          <a:lstStyle/>
          <a:p>
            <a:r>
              <a:rPr lang="en-US" altLang="ja-JP" sz="3600" dirty="0"/>
              <a:t>Problem2</a:t>
            </a:r>
            <a:endParaRPr lang="ja-JP" altLang="en-US" sz="3600"/>
          </a:p>
        </p:txBody>
      </p:sp>
      <p:pic>
        <p:nvPicPr>
          <p:cNvPr id="3" name="図 2">
            <a:extLst>
              <a:ext uri="{FF2B5EF4-FFF2-40B4-BE49-F238E27FC236}">
                <a16:creationId xmlns:a16="http://schemas.microsoft.com/office/drawing/2014/main" id="{18185866-48B5-8A45-99EB-5C37C29CF887}"/>
              </a:ext>
            </a:extLst>
          </p:cNvPr>
          <p:cNvPicPr>
            <a:picLocks noChangeAspect="1"/>
          </p:cNvPicPr>
          <p:nvPr/>
        </p:nvPicPr>
        <p:blipFill>
          <a:blip r:embed="rId3"/>
          <a:stretch>
            <a:fillRect/>
          </a:stretch>
        </p:blipFill>
        <p:spPr>
          <a:xfrm>
            <a:off x="409273" y="2703300"/>
            <a:ext cx="3771977" cy="3212398"/>
          </a:xfrm>
          <a:prstGeom prst="rect">
            <a:avLst/>
          </a:prstGeom>
        </p:spPr>
      </p:pic>
      <p:sp>
        <p:nvSpPr>
          <p:cNvPr id="13" name="テキスト ボックス 12">
            <a:extLst>
              <a:ext uri="{FF2B5EF4-FFF2-40B4-BE49-F238E27FC236}">
                <a16:creationId xmlns:a16="http://schemas.microsoft.com/office/drawing/2014/main" id="{7B3F4844-3A47-7543-BE1C-710D39BED818}"/>
              </a:ext>
            </a:extLst>
          </p:cNvPr>
          <p:cNvSpPr txBox="1"/>
          <p:nvPr/>
        </p:nvSpPr>
        <p:spPr>
          <a:xfrm>
            <a:off x="416309" y="1920156"/>
            <a:ext cx="3764941" cy="461665"/>
          </a:xfrm>
          <a:prstGeom prst="rect">
            <a:avLst/>
          </a:prstGeom>
          <a:noFill/>
        </p:spPr>
        <p:txBody>
          <a:bodyPr wrap="none" rtlCol="0">
            <a:spAutoFit/>
          </a:bodyPr>
          <a:lstStyle/>
          <a:p>
            <a:r>
              <a:rPr kumimoji="1" lang="en-US" altLang="ja-JP" sz="2400" dirty="0"/>
              <a:t>101 and 102(same direction)</a:t>
            </a:r>
            <a:endParaRPr kumimoji="1" lang="ja-JP" altLang="en-US" sz="2400"/>
          </a:p>
        </p:txBody>
      </p:sp>
      <p:pic>
        <p:nvPicPr>
          <p:cNvPr id="14" name="図 13">
            <a:extLst>
              <a:ext uri="{FF2B5EF4-FFF2-40B4-BE49-F238E27FC236}">
                <a16:creationId xmlns:a16="http://schemas.microsoft.com/office/drawing/2014/main" id="{B43BB62E-DA0D-D14F-BF3A-ACC5DCDB15F4}"/>
              </a:ext>
            </a:extLst>
          </p:cNvPr>
          <p:cNvPicPr>
            <a:picLocks noChangeAspect="1"/>
          </p:cNvPicPr>
          <p:nvPr/>
        </p:nvPicPr>
        <p:blipFill rotWithShape="1">
          <a:blip r:embed="rId4"/>
          <a:srcRect l="7373" b="8831"/>
          <a:stretch/>
        </p:blipFill>
        <p:spPr>
          <a:xfrm>
            <a:off x="5309418" y="1410758"/>
            <a:ext cx="3274145" cy="2585084"/>
          </a:xfrm>
          <a:prstGeom prst="rect">
            <a:avLst/>
          </a:prstGeom>
        </p:spPr>
      </p:pic>
      <p:pic>
        <p:nvPicPr>
          <p:cNvPr id="16" name="図 15">
            <a:extLst>
              <a:ext uri="{FF2B5EF4-FFF2-40B4-BE49-F238E27FC236}">
                <a16:creationId xmlns:a16="http://schemas.microsoft.com/office/drawing/2014/main" id="{43EFFE48-5AC6-BA44-AE70-EA3140A55309}"/>
              </a:ext>
            </a:extLst>
          </p:cNvPr>
          <p:cNvPicPr>
            <a:picLocks noChangeAspect="1"/>
          </p:cNvPicPr>
          <p:nvPr/>
        </p:nvPicPr>
        <p:blipFill rotWithShape="1">
          <a:blip r:embed="rId5"/>
          <a:srcRect l="13415" t="5741" r="5185" b="11336"/>
          <a:stretch/>
        </p:blipFill>
        <p:spPr>
          <a:xfrm>
            <a:off x="5199894" y="4008296"/>
            <a:ext cx="3493191" cy="2477729"/>
          </a:xfrm>
          <a:prstGeom prst="rect">
            <a:avLst/>
          </a:prstGeom>
        </p:spPr>
      </p:pic>
      <p:sp>
        <p:nvSpPr>
          <p:cNvPr id="17" name="矢印: 右 12">
            <a:extLst>
              <a:ext uri="{FF2B5EF4-FFF2-40B4-BE49-F238E27FC236}">
                <a16:creationId xmlns:a16="http://schemas.microsoft.com/office/drawing/2014/main" id="{318A622C-D650-B342-B546-E9CC4C62AD62}"/>
              </a:ext>
            </a:extLst>
          </p:cNvPr>
          <p:cNvSpPr/>
          <p:nvPr/>
        </p:nvSpPr>
        <p:spPr>
          <a:xfrm>
            <a:off x="4395362" y="3318387"/>
            <a:ext cx="648586" cy="572093"/>
          </a:xfrm>
          <a:prstGeom prst="rightArrow">
            <a:avLst/>
          </a:prstGeom>
          <a:solidFill>
            <a:srgbClr val="FFC00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dirty="0"/>
          </a:p>
        </p:txBody>
      </p:sp>
    </p:spTree>
    <p:extLst>
      <p:ext uri="{BB962C8B-B14F-4D97-AF65-F5344CB8AC3E}">
        <p14:creationId xmlns:p14="http://schemas.microsoft.com/office/powerpoint/2010/main" val="634847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1704368-DEDF-1242-A2A0-BC9CC02236B9}"/>
              </a:ext>
            </a:extLst>
          </p:cNvPr>
          <p:cNvSpPr txBox="1"/>
          <p:nvPr/>
        </p:nvSpPr>
        <p:spPr>
          <a:xfrm>
            <a:off x="2703540" y="3013502"/>
            <a:ext cx="3736920" cy="830997"/>
          </a:xfrm>
          <a:prstGeom prst="rect">
            <a:avLst/>
          </a:prstGeom>
          <a:noFill/>
        </p:spPr>
        <p:txBody>
          <a:bodyPr wrap="none" rtlCol="0">
            <a:spAutoFit/>
          </a:bodyPr>
          <a:lstStyle/>
          <a:p>
            <a:r>
              <a:rPr lang="en-US" altLang="ja-JP" sz="4800" b="1" dirty="0"/>
              <a:t>Preprocessing</a:t>
            </a:r>
            <a:endParaRPr lang="ja-JP" altLang="en-US" sz="4800" b="1"/>
          </a:p>
        </p:txBody>
      </p:sp>
    </p:spTree>
    <p:extLst>
      <p:ext uri="{BB962C8B-B14F-4D97-AF65-F5344CB8AC3E}">
        <p14:creationId xmlns:p14="http://schemas.microsoft.com/office/powerpoint/2010/main" val="2821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1613049" y="205319"/>
            <a:ext cx="5917902" cy="646331"/>
          </a:xfrm>
          <a:prstGeom prst="rect">
            <a:avLst/>
          </a:prstGeom>
          <a:noFill/>
        </p:spPr>
        <p:txBody>
          <a:bodyPr wrap="none" rtlCol="0">
            <a:spAutoFit/>
          </a:bodyPr>
          <a:lstStyle/>
          <a:p>
            <a:r>
              <a:rPr lang="en-US" altLang="ja-JP" sz="3600" dirty="0"/>
              <a:t>Preprocessing with only object</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pic>
        <p:nvPicPr>
          <p:cNvPr id="4" name="図 3">
            <a:extLst>
              <a:ext uri="{FF2B5EF4-FFF2-40B4-BE49-F238E27FC236}">
                <a16:creationId xmlns:a16="http://schemas.microsoft.com/office/drawing/2014/main" id="{97EEEFFA-F48C-8F41-A5EB-1EC6A47B7D53}"/>
              </a:ext>
            </a:extLst>
          </p:cNvPr>
          <p:cNvPicPr>
            <a:picLocks noChangeAspect="1"/>
          </p:cNvPicPr>
          <p:nvPr/>
        </p:nvPicPr>
        <p:blipFill>
          <a:blip r:embed="rId3"/>
          <a:stretch>
            <a:fillRect/>
          </a:stretch>
        </p:blipFill>
        <p:spPr>
          <a:xfrm>
            <a:off x="383134" y="1277240"/>
            <a:ext cx="2298469" cy="2309388"/>
          </a:xfrm>
          <a:prstGeom prst="rect">
            <a:avLst/>
          </a:prstGeom>
        </p:spPr>
      </p:pic>
      <p:pic>
        <p:nvPicPr>
          <p:cNvPr id="12" name="図 11">
            <a:extLst>
              <a:ext uri="{FF2B5EF4-FFF2-40B4-BE49-F238E27FC236}">
                <a16:creationId xmlns:a16="http://schemas.microsoft.com/office/drawing/2014/main" id="{C9562149-A0C2-6A4E-9D5C-4CE7AABC4B73}"/>
              </a:ext>
            </a:extLst>
          </p:cNvPr>
          <p:cNvPicPr>
            <a:picLocks noChangeAspect="1"/>
          </p:cNvPicPr>
          <p:nvPr/>
        </p:nvPicPr>
        <p:blipFill>
          <a:blip r:embed="rId4"/>
          <a:stretch>
            <a:fillRect/>
          </a:stretch>
        </p:blipFill>
        <p:spPr>
          <a:xfrm>
            <a:off x="1935783" y="4291781"/>
            <a:ext cx="2443120" cy="2299407"/>
          </a:xfrm>
          <a:prstGeom prst="rect">
            <a:avLst/>
          </a:prstGeom>
        </p:spPr>
      </p:pic>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pic>
        <p:nvPicPr>
          <p:cNvPr id="16" name="図 15">
            <a:extLst>
              <a:ext uri="{FF2B5EF4-FFF2-40B4-BE49-F238E27FC236}">
                <a16:creationId xmlns:a16="http://schemas.microsoft.com/office/drawing/2014/main" id="{D1A452D3-48F4-C34E-9685-88528FF72DB5}"/>
              </a:ext>
            </a:extLst>
          </p:cNvPr>
          <p:cNvPicPr>
            <a:picLocks noChangeAspect="1"/>
          </p:cNvPicPr>
          <p:nvPr/>
        </p:nvPicPr>
        <p:blipFill>
          <a:blip r:embed="rId5"/>
          <a:stretch>
            <a:fillRect/>
          </a:stretch>
        </p:blipFill>
        <p:spPr>
          <a:xfrm>
            <a:off x="5987845" y="4335964"/>
            <a:ext cx="2337934" cy="2255224"/>
          </a:xfrm>
          <a:prstGeom prst="rect">
            <a:avLst/>
          </a:prstGeom>
        </p:spPr>
      </p:pic>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20" name="図 19">
            <a:extLst>
              <a:ext uri="{FF2B5EF4-FFF2-40B4-BE49-F238E27FC236}">
                <a16:creationId xmlns:a16="http://schemas.microsoft.com/office/drawing/2014/main" id="{F5F267C3-980B-5D40-93E1-544070A1F196}"/>
              </a:ext>
            </a:extLst>
          </p:cNvPr>
          <p:cNvPicPr>
            <a:picLocks noChangeAspect="1"/>
          </p:cNvPicPr>
          <p:nvPr/>
        </p:nvPicPr>
        <p:blipFill>
          <a:blip r:embed="rId6"/>
          <a:stretch>
            <a:fillRect/>
          </a:stretch>
        </p:blipFill>
        <p:spPr>
          <a:xfrm>
            <a:off x="3832276" y="1340069"/>
            <a:ext cx="2494526" cy="2419110"/>
          </a:xfrm>
          <a:prstGeom prst="rect">
            <a:avLst/>
          </a:prstGeom>
        </p:spPr>
      </p:pic>
    </p:spTree>
    <p:extLst>
      <p:ext uri="{BB962C8B-B14F-4D97-AF65-F5344CB8AC3E}">
        <p14:creationId xmlns:p14="http://schemas.microsoft.com/office/powerpoint/2010/main" val="3606835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511917" y="205319"/>
            <a:ext cx="4120167" cy="646331"/>
          </a:xfrm>
          <a:prstGeom prst="rect">
            <a:avLst/>
          </a:prstGeom>
          <a:noFill/>
        </p:spPr>
        <p:txBody>
          <a:bodyPr wrap="none" rtlCol="0">
            <a:spAutoFit/>
          </a:bodyPr>
          <a:lstStyle/>
          <a:p>
            <a:r>
              <a:rPr lang="en-US" altLang="ja-JP" sz="3600" dirty="0"/>
              <a:t>Adjusting Coordinate</a:t>
            </a:r>
            <a:endParaRPr lang="ja-JP" altLang="en-US" sz="3600"/>
          </a:p>
        </p:txBody>
      </p:sp>
      <p:sp>
        <p:nvSpPr>
          <p:cNvPr id="8" name="テキスト ボックス 7">
            <a:extLst>
              <a:ext uri="{FF2B5EF4-FFF2-40B4-BE49-F238E27FC236}">
                <a16:creationId xmlns:a16="http://schemas.microsoft.com/office/drawing/2014/main" id="{93C9FF8C-1F66-9A43-9725-DC7231CE23C7}"/>
              </a:ext>
            </a:extLst>
          </p:cNvPr>
          <p:cNvSpPr txBox="1"/>
          <p:nvPr/>
        </p:nvSpPr>
        <p:spPr>
          <a:xfrm>
            <a:off x="898221" y="851650"/>
            <a:ext cx="1268296" cy="461665"/>
          </a:xfrm>
          <a:prstGeom prst="rect">
            <a:avLst/>
          </a:prstGeom>
          <a:noFill/>
        </p:spPr>
        <p:txBody>
          <a:bodyPr wrap="none" rtlCol="0">
            <a:spAutoFit/>
          </a:bodyPr>
          <a:lstStyle/>
          <a:p>
            <a:r>
              <a:rPr lang="en-US" altLang="ja-JP" sz="2400" dirty="0"/>
              <a:t>Lidar100</a:t>
            </a:r>
            <a:endParaRPr kumimoji="1" lang="ja-JP" altLang="en-US" sz="2400"/>
          </a:p>
        </p:txBody>
      </p:sp>
      <p:sp>
        <p:nvSpPr>
          <p:cNvPr id="11" name="テキスト ボックス 10">
            <a:extLst>
              <a:ext uri="{FF2B5EF4-FFF2-40B4-BE49-F238E27FC236}">
                <a16:creationId xmlns:a16="http://schemas.microsoft.com/office/drawing/2014/main" id="{23566533-5552-BC41-9466-B647C665A03B}"/>
              </a:ext>
            </a:extLst>
          </p:cNvPr>
          <p:cNvSpPr txBox="1"/>
          <p:nvPr/>
        </p:nvSpPr>
        <p:spPr>
          <a:xfrm>
            <a:off x="4378903" y="855395"/>
            <a:ext cx="1268296" cy="461665"/>
          </a:xfrm>
          <a:prstGeom prst="rect">
            <a:avLst/>
          </a:prstGeom>
          <a:noFill/>
        </p:spPr>
        <p:txBody>
          <a:bodyPr wrap="none" rtlCol="0">
            <a:spAutoFit/>
          </a:bodyPr>
          <a:lstStyle/>
          <a:p>
            <a:r>
              <a:rPr kumimoji="1" lang="en-US" altLang="ja-JP" sz="2400" dirty="0"/>
              <a:t>Lidar101</a:t>
            </a:r>
            <a:endParaRPr kumimoji="1" lang="ja-JP" altLang="en-US" sz="2400"/>
          </a:p>
        </p:txBody>
      </p:sp>
      <p:sp>
        <p:nvSpPr>
          <p:cNvPr id="19" name="テキスト ボックス 18">
            <a:extLst>
              <a:ext uri="{FF2B5EF4-FFF2-40B4-BE49-F238E27FC236}">
                <a16:creationId xmlns:a16="http://schemas.microsoft.com/office/drawing/2014/main" id="{44112AFE-FAF4-1745-B8A3-87C323D12107}"/>
              </a:ext>
            </a:extLst>
          </p:cNvPr>
          <p:cNvSpPr txBox="1"/>
          <p:nvPr/>
        </p:nvSpPr>
        <p:spPr>
          <a:xfrm>
            <a:off x="2462175" y="3708372"/>
            <a:ext cx="1268296" cy="461665"/>
          </a:xfrm>
          <a:prstGeom prst="rect">
            <a:avLst/>
          </a:prstGeom>
          <a:noFill/>
        </p:spPr>
        <p:txBody>
          <a:bodyPr wrap="none" rtlCol="0">
            <a:spAutoFit/>
          </a:bodyPr>
          <a:lstStyle/>
          <a:p>
            <a:r>
              <a:rPr kumimoji="1" lang="en-US" altLang="ja-JP" sz="2400" dirty="0"/>
              <a:t>Lidar102</a:t>
            </a:r>
            <a:endParaRPr kumimoji="1" lang="ja-JP" altLang="en-US" sz="2400"/>
          </a:p>
        </p:txBody>
      </p:sp>
      <p:sp>
        <p:nvSpPr>
          <p:cNvPr id="24" name="テキスト ボックス 23">
            <a:extLst>
              <a:ext uri="{FF2B5EF4-FFF2-40B4-BE49-F238E27FC236}">
                <a16:creationId xmlns:a16="http://schemas.microsoft.com/office/drawing/2014/main" id="{036028A1-977C-A84C-B0D8-B41819BE7C53}"/>
              </a:ext>
            </a:extLst>
          </p:cNvPr>
          <p:cNvSpPr txBox="1"/>
          <p:nvPr/>
        </p:nvSpPr>
        <p:spPr>
          <a:xfrm>
            <a:off x="6634123" y="3707974"/>
            <a:ext cx="1268296" cy="461665"/>
          </a:xfrm>
          <a:prstGeom prst="rect">
            <a:avLst/>
          </a:prstGeom>
          <a:noFill/>
        </p:spPr>
        <p:txBody>
          <a:bodyPr wrap="none" rtlCol="0">
            <a:spAutoFit/>
          </a:bodyPr>
          <a:lstStyle/>
          <a:p>
            <a:r>
              <a:rPr kumimoji="1" lang="en-US" altLang="ja-JP" sz="2400" dirty="0"/>
              <a:t>Lidar103</a:t>
            </a:r>
            <a:endParaRPr kumimoji="1" lang="ja-JP" altLang="en-US" sz="2400"/>
          </a:p>
        </p:txBody>
      </p:sp>
      <p:pic>
        <p:nvPicPr>
          <p:cNvPr id="5" name="図 4">
            <a:extLst>
              <a:ext uri="{FF2B5EF4-FFF2-40B4-BE49-F238E27FC236}">
                <a16:creationId xmlns:a16="http://schemas.microsoft.com/office/drawing/2014/main" id="{DB57B7BB-103D-A24D-B2F0-8EC95E9D4655}"/>
              </a:ext>
            </a:extLst>
          </p:cNvPr>
          <p:cNvPicPr>
            <a:picLocks noChangeAspect="1"/>
          </p:cNvPicPr>
          <p:nvPr/>
        </p:nvPicPr>
        <p:blipFill>
          <a:blip r:embed="rId3"/>
          <a:stretch>
            <a:fillRect/>
          </a:stretch>
        </p:blipFill>
        <p:spPr>
          <a:xfrm>
            <a:off x="523153" y="1293608"/>
            <a:ext cx="2202930" cy="2353892"/>
          </a:xfrm>
          <a:prstGeom prst="rect">
            <a:avLst/>
          </a:prstGeom>
        </p:spPr>
      </p:pic>
      <p:pic>
        <p:nvPicPr>
          <p:cNvPr id="7" name="図 6">
            <a:extLst>
              <a:ext uri="{FF2B5EF4-FFF2-40B4-BE49-F238E27FC236}">
                <a16:creationId xmlns:a16="http://schemas.microsoft.com/office/drawing/2014/main" id="{64A55D07-E78B-0C4D-BB2B-30F37961EC67}"/>
              </a:ext>
            </a:extLst>
          </p:cNvPr>
          <p:cNvPicPr>
            <a:picLocks noChangeAspect="1"/>
          </p:cNvPicPr>
          <p:nvPr/>
        </p:nvPicPr>
        <p:blipFill>
          <a:blip r:embed="rId4"/>
          <a:stretch>
            <a:fillRect/>
          </a:stretch>
        </p:blipFill>
        <p:spPr>
          <a:xfrm>
            <a:off x="3835120" y="1320805"/>
            <a:ext cx="2355862" cy="2407076"/>
          </a:xfrm>
          <a:prstGeom prst="rect">
            <a:avLst/>
          </a:prstGeom>
        </p:spPr>
      </p:pic>
      <p:pic>
        <p:nvPicPr>
          <p:cNvPr id="10" name="図 9">
            <a:extLst>
              <a:ext uri="{FF2B5EF4-FFF2-40B4-BE49-F238E27FC236}">
                <a16:creationId xmlns:a16="http://schemas.microsoft.com/office/drawing/2014/main" id="{BFF48CEE-B570-ED4F-8B94-F27D386C30F4}"/>
              </a:ext>
            </a:extLst>
          </p:cNvPr>
          <p:cNvPicPr>
            <a:picLocks noChangeAspect="1"/>
          </p:cNvPicPr>
          <p:nvPr/>
        </p:nvPicPr>
        <p:blipFill>
          <a:blip r:embed="rId5"/>
          <a:stretch>
            <a:fillRect/>
          </a:stretch>
        </p:blipFill>
        <p:spPr>
          <a:xfrm>
            <a:off x="1848902" y="4166398"/>
            <a:ext cx="2649959" cy="2337824"/>
          </a:xfrm>
          <a:prstGeom prst="rect">
            <a:avLst/>
          </a:prstGeom>
        </p:spPr>
      </p:pic>
      <p:pic>
        <p:nvPicPr>
          <p:cNvPr id="14" name="図 13">
            <a:extLst>
              <a:ext uri="{FF2B5EF4-FFF2-40B4-BE49-F238E27FC236}">
                <a16:creationId xmlns:a16="http://schemas.microsoft.com/office/drawing/2014/main" id="{2DC34415-9871-E943-9DB7-099D861D79AA}"/>
              </a:ext>
            </a:extLst>
          </p:cNvPr>
          <p:cNvPicPr>
            <a:picLocks noChangeAspect="1"/>
          </p:cNvPicPr>
          <p:nvPr/>
        </p:nvPicPr>
        <p:blipFill>
          <a:blip r:embed="rId6"/>
          <a:stretch>
            <a:fillRect/>
          </a:stretch>
        </p:blipFill>
        <p:spPr>
          <a:xfrm>
            <a:off x="6058098" y="4166398"/>
            <a:ext cx="2420345" cy="2285569"/>
          </a:xfrm>
          <a:prstGeom prst="rect">
            <a:avLst/>
          </a:prstGeom>
        </p:spPr>
      </p:pic>
    </p:spTree>
    <p:extLst>
      <p:ext uri="{BB962C8B-B14F-4D97-AF65-F5344CB8AC3E}">
        <p14:creationId xmlns:p14="http://schemas.microsoft.com/office/powerpoint/2010/main" val="199073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8A40C0A-2F27-E34F-AF8E-62C676714E72}"/>
              </a:ext>
            </a:extLst>
          </p:cNvPr>
          <p:cNvSpPr txBox="1"/>
          <p:nvPr/>
        </p:nvSpPr>
        <p:spPr>
          <a:xfrm>
            <a:off x="2436352" y="205319"/>
            <a:ext cx="4271297" cy="646331"/>
          </a:xfrm>
          <a:prstGeom prst="rect">
            <a:avLst/>
          </a:prstGeom>
          <a:noFill/>
        </p:spPr>
        <p:txBody>
          <a:bodyPr wrap="none" rtlCol="0">
            <a:spAutoFit/>
          </a:bodyPr>
          <a:lstStyle/>
          <a:p>
            <a:r>
              <a:rPr lang="en-US" altLang="ja-JP" sz="3600" dirty="0"/>
              <a:t>The tilt of the ground </a:t>
            </a:r>
            <a:endParaRPr lang="ja-JP" altLang="en-US" sz="3600"/>
          </a:p>
        </p:txBody>
      </p:sp>
      <p:pic>
        <p:nvPicPr>
          <p:cNvPr id="10" name="図 9">
            <a:extLst>
              <a:ext uri="{FF2B5EF4-FFF2-40B4-BE49-F238E27FC236}">
                <a16:creationId xmlns:a16="http://schemas.microsoft.com/office/drawing/2014/main" id="{1EB68142-BF26-2644-9DE2-1C9D8B346AA4}"/>
              </a:ext>
            </a:extLst>
          </p:cNvPr>
          <p:cNvPicPr>
            <a:picLocks noChangeAspect="1"/>
          </p:cNvPicPr>
          <p:nvPr/>
        </p:nvPicPr>
        <p:blipFill>
          <a:blip r:embed="rId3"/>
          <a:stretch>
            <a:fillRect/>
          </a:stretch>
        </p:blipFill>
        <p:spPr>
          <a:xfrm>
            <a:off x="1835150" y="1244624"/>
            <a:ext cx="5473700" cy="3886200"/>
          </a:xfrm>
          <a:prstGeom prst="rect">
            <a:avLst/>
          </a:prstGeom>
        </p:spPr>
      </p:pic>
      <p:sp>
        <p:nvSpPr>
          <p:cNvPr id="2" name="テキスト ボックス 1">
            <a:extLst>
              <a:ext uri="{FF2B5EF4-FFF2-40B4-BE49-F238E27FC236}">
                <a16:creationId xmlns:a16="http://schemas.microsoft.com/office/drawing/2014/main" id="{F28AA4A5-C7E4-F340-9299-717BBD491301}"/>
              </a:ext>
            </a:extLst>
          </p:cNvPr>
          <p:cNvSpPr txBox="1"/>
          <p:nvPr/>
        </p:nvSpPr>
        <p:spPr>
          <a:xfrm>
            <a:off x="2585367" y="5686426"/>
            <a:ext cx="3973267" cy="523220"/>
          </a:xfrm>
          <a:prstGeom prst="rect">
            <a:avLst/>
          </a:prstGeom>
          <a:noFill/>
        </p:spPr>
        <p:txBody>
          <a:bodyPr wrap="none" rtlCol="0">
            <a:spAutoFit/>
          </a:bodyPr>
          <a:lstStyle/>
          <a:p>
            <a:r>
              <a:rPr lang="en" altLang="ja-JP" sz="2800" dirty="0"/>
              <a:t>Try to rotate in x-direction</a:t>
            </a:r>
            <a:endParaRPr kumimoji="1" lang="ja-JP" altLang="en-US" sz="2800"/>
          </a:p>
        </p:txBody>
      </p:sp>
    </p:spTree>
    <p:extLst>
      <p:ext uri="{BB962C8B-B14F-4D97-AF65-F5344CB8AC3E}">
        <p14:creationId xmlns:p14="http://schemas.microsoft.com/office/powerpoint/2010/main" val="16275016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atanakaLab2020">
  <a:themeElements>
    <a:clrScheme name="ユーザー定義 2">
      <a:dk1>
        <a:srgbClr val="000000"/>
      </a:dk1>
      <a:lt1>
        <a:srgbClr val="FFFFFF"/>
      </a:lt1>
      <a:dk2>
        <a:srgbClr val="000000"/>
      </a:dk2>
      <a:lt2>
        <a:srgbClr val="FFFFFF"/>
      </a:lt2>
      <a:accent1>
        <a:srgbClr val="987D1C"/>
      </a:accent1>
      <a:accent2>
        <a:srgbClr val="022C5E"/>
      </a:accent2>
      <a:accent3>
        <a:srgbClr val="900000"/>
      </a:accent3>
      <a:accent4>
        <a:srgbClr val="538135"/>
      </a:accent4>
      <a:accent5>
        <a:srgbClr val="6F3B55"/>
      </a:accent5>
      <a:accent6>
        <a:srgbClr val="C55A11"/>
      </a:accent6>
      <a:hlink>
        <a:srgbClr val="FF0000"/>
      </a:hlink>
      <a:folHlink>
        <a:srgbClr val="954F72"/>
      </a:folHlink>
    </a:clrScheme>
    <a:fontScheme name="HatanakaLab font">
      <a:majorFont>
        <a:latin typeface="Calibri"/>
        <a:ea typeface="メイリオ"/>
        <a:cs typeface=""/>
      </a:majorFont>
      <a:minorFont>
        <a:latin typeface="Calibri"/>
        <a:ea typeface="メイリオ"/>
        <a:cs typeface=""/>
      </a:minorFont>
    </a:fontScheme>
    <a:fmtScheme name="エグゼクティブ">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dirty="0"/>
        </a:defP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HatanakaLab2020" id="{C0DC14F3-AA07-405E-BB57-8AF1C74A453A}" vid="{71D72B0B-39CA-4CE0-A575-A9B3055437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HatanakaLab2020</Template>
  <TotalTime>7473</TotalTime>
  <Words>10220</Words>
  <Application>Microsoft Macintosh PowerPoint</Application>
  <PresentationFormat>画面に合わせる (4:3)</PresentationFormat>
  <Paragraphs>312</Paragraphs>
  <Slides>46</Slides>
  <Notes>41</Notes>
  <HiddenSlides>1</HiddenSlides>
  <MMClips>4</MMClips>
  <ScaleCrop>false</ScaleCrop>
  <HeadingPairs>
    <vt:vector size="8" baseType="variant">
      <vt:variant>
        <vt:lpstr>使用されているフォント</vt:lpstr>
      </vt:variant>
      <vt:variant>
        <vt:i4>8</vt:i4>
      </vt:variant>
      <vt:variant>
        <vt:lpstr>テーマ</vt:lpstr>
      </vt:variant>
      <vt:variant>
        <vt:i4>1</vt:i4>
      </vt:variant>
      <vt:variant>
        <vt:lpstr>スライド タイトル</vt:lpstr>
      </vt:variant>
      <vt:variant>
        <vt:i4>46</vt:i4>
      </vt:variant>
      <vt:variant>
        <vt:lpstr>目的別スライド ショー</vt:lpstr>
      </vt:variant>
      <vt:variant>
        <vt:i4>1</vt:i4>
      </vt:variant>
    </vt:vector>
  </HeadingPairs>
  <TitlesOfParts>
    <vt:vector size="56" baseType="lpstr">
      <vt:lpstr>A-OTF 黎ミン Pro M</vt:lpstr>
      <vt:lpstr>メイリオ</vt:lpstr>
      <vt:lpstr>游ゴシック</vt:lpstr>
      <vt:lpstr>Arial</vt:lpstr>
      <vt:lpstr>Calibri</vt:lpstr>
      <vt:lpstr>Cambria Math</vt:lpstr>
      <vt:lpstr>Courier New</vt:lpstr>
      <vt:lpstr>Times New Roman</vt:lpstr>
      <vt:lpstr>HatanakaLab2020</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目的別スライド ショー1</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太田龍之介</dc:creator>
  <cp:lastModifiedBy>太田龍之介</cp:lastModifiedBy>
  <cp:revision>359</cp:revision>
  <dcterms:created xsi:type="dcterms:W3CDTF">2020-04-06T12:51:18Z</dcterms:created>
  <dcterms:modified xsi:type="dcterms:W3CDTF">2022-02-16T15:47:20Z</dcterms:modified>
</cp:coreProperties>
</file>